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4"/>
  </p:sldMasterIdLst>
  <p:notesMasterIdLst>
    <p:notesMasterId r:id="rId27"/>
  </p:notesMasterIdLst>
  <p:handoutMasterIdLst>
    <p:handoutMasterId r:id="rId28"/>
  </p:handoutMasterIdLst>
  <p:sldIdLst>
    <p:sldId id="449" r:id="rId5"/>
    <p:sldId id="524" r:id="rId6"/>
    <p:sldId id="506" r:id="rId7"/>
    <p:sldId id="526" r:id="rId8"/>
    <p:sldId id="525" r:id="rId9"/>
    <p:sldId id="507" r:id="rId10"/>
    <p:sldId id="508" r:id="rId11"/>
    <p:sldId id="509" r:id="rId12"/>
    <p:sldId id="527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28" r:id="rId23"/>
    <p:sldId id="519" r:id="rId24"/>
    <p:sldId id="520" r:id="rId25"/>
    <p:sldId id="521" r:id="rId26"/>
  </p:sldIdLst>
  <p:sldSz cx="9144000" cy="6858000" type="screen4x3"/>
  <p:notesSz cx="9926638" cy="679767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9C2"/>
    <a:srgbClr val="EE7700"/>
    <a:srgbClr val="FF0000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C1AFC-1477-44B3-86B0-046618F6254A}" v="123" dt="2019-03-29T14:24:17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323" autoAdjust="0"/>
  </p:normalViewPr>
  <p:slideViewPr>
    <p:cSldViewPr showGuides="1">
      <p:cViewPr varScale="1">
        <p:scale>
          <a:sx n="96" d="100"/>
          <a:sy n="96" d="100"/>
        </p:scale>
        <p:origin x="16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4" d="100"/>
          <a:sy n="114" d="100"/>
        </p:scale>
        <p:origin x="-1446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85DA2-8FF5-491E-B74C-CC546C5E87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FC576A-6458-4946-838F-90145B366457}" type="pres">
      <dgm:prSet presAssocID="{65985DA2-8FF5-491E-B74C-CC546C5E879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610635CD-CFD8-4DBA-9E04-828C88A8AEB9}" type="presOf" srcId="{65985DA2-8FF5-491E-B74C-CC546C5E8799}" destId="{B6FC576A-6458-4946-838F-90145B3664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238" cy="339667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089" y="4"/>
            <a:ext cx="4302238" cy="339667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DA4255-B2DD-4D3F-B0AE-6B1BA351F6BB}" type="datetimeFigureOut">
              <a:rPr lang="fr-FR"/>
              <a:pPr>
                <a:defRPr/>
              </a:pPr>
              <a:t>22/03/2022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6456928"/>
            <a:ext cx="4302238" cy="339667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089" y="6456928"/>
            <a:ext cx="4302238" cy="339667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D3086F-2424-4256-AE92-FCDFA2F7F2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251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238" cy="339667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089" y="4"/>
            <a:ext cx="4302238" cy="339667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</a:defRPr>
            </a:lvl1pPr>
          </a:lstStyle>
          <a:p>
            <a:pPr>
              <a:defRPr/>
            </a:pPr>
            <a:fld id="{F9984C67-C6DF-45C4-B78F-117C7EC2264C}" type="datetimeFigureOut">
              <a:rPr lang="fr-FR"/>
              <a:pPr>
                <a:defRPr/>
              </a:pPr>
              <a:t>22/03/2022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5825" y="519113"/>
            <a:ext cx="5688013" cy="4267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3" tIns="45641" rIns="91283" bIns="45641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360" y="4911007"/>
            <a:ext cx="7939920" cy="1376627"/>
          </a:xfrm>
          <a:prstGeom prst="rect">
            <a:avLst/>
          </a:prstGeom>
        </p:spPr>
        <p:txBody>
          <a:bodyPr vert="horz" lIns="91283" tIns="45641" rIns="91283" bIns="45641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Niveau 2</a:t>
            </a:r>
          </a:p>
          <a:p>
            <a:pPr lvl="2"/>
            <a:r>
              <a:rPr lang="fr-FR" noProof="0"/>
              <a:t>Niveau 3</a:t>
            </a:r>
          </a:p>
          <a:p>
            <a:pPr lvl="3"/>
            <a:r>
              <a:rPr lang="fr-FR" noProof="0"/>
              <a:t>Niveau 4</a:t>
            </a:r>
          </a:p>
          <a:p>
            <a:pPr lvl="4"/>
            <a:r>
              <a:rPr lang="fr-FR" noProof="0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456928"/>
            <a:ext cx="4302238" cy="339667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089" y="6456928"/>
            <a:ext cx="4302238" cy="339667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</a:defRPr>
            </a:lvl1pPr>
          </a:lstStyle>
          <a:p>
            <a:pPr>
              <a:defRPr/>
            </a:pPr>
            <a:fld id="{45E0B8DE-5D13-4E48-ABEC-A0D5979B0774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083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54238" y="519113"/>
            <a:ext cx="5689600" cy="42672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90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fr-FR" sz="36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fr-FR" i="1" dirty="0"/>
              <a:t>*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i="1" dirty="0">
                <a:cs typeface="Times New Roman" panose="02020603050405020304" pitchFamily="18" charset="0"/>
              </a:rPr>
              <a:t>* </a:t>
            </a:r>
            <a:r>
              <a:rPr lang="fr-FR" sz="1200" i="1" dirty="0" err="1">
                <a:cs typeface="Times New Roman" panose="02020603050405020304" pitchFamily="18" charset="0"/>
              </a:rPr>
              <a:t>Cf</a:t>
            </a:r>
            <a:r>
              <a:rPr lang="fr-FR" sz="1200" i="1" dirty="0">
                <a:cs typeface="Times New Roman" panose="02020603050405020304" pitchFamily="18" charset="0"/>
              </a:rPr>
              <a:t> </a:t>
            </a:r>
            <a:r>
              <a:rPr lang="fr-FR" sz="1200" i="1" baseline="0" dirty="0">
                <a:cs typeface="Times New Roman" panose="02020603050405020304" pitchFamily="18" charset="0"/>
              </a:rPr>
              <a:t>: </a:t>
            </a:r>
            <a:r>
              <a:rPr lang="fr-FR" sz="1200" i="0" baseline="0" dirty="0">
                <a:cs typeface="Times New Roman" panose="02020603050405020304" pitchFamily="18" charset="0"/>
              </a:rPr>
              <a:t>M</a:t>
            </a:r>
            <a:r>
              <a:rPr lang="fr-FR" sz="1200" i="0" dirty="0">
                <a:cs typeface="Times New Roman" panose="02020603050405020304" pitchFamily="18" charset="0"/>
              </a:rPr>
              <a:t>odèle de mandat donné dans la convocation à l’AGE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**  </a:t>
            </a:r>
            <a:r>
              <a:rPr lang="fr-FR" i="1" dirty="0" err="1"/>
              <a:t>Cf</a:t>
            </a:r>
            <a:r>
              <a:rPr lang="fr-FR" i="1" dirty="0"/>
              <a:t> :</a:t>
            </a:r>
            <a:r>
              <a:rPr lang="fr-FR" i="0" dirty="0"/>
              <a:t> Article 17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dirty="0">
                <a:cs typeface="Times New Roman" panose="02020603050405020304" pitchFamily="18" charset="0"/>
              </a:rPr>
              <a:t>A NOTER : - Tout membre, personne physique ou personne morale peut se représenter par un autre membre de l’</a:t>
            </a:r>
            <a:r>
              <a:rPr lang="fr-FR" sz="1200" i="0" dirty="0" err="1">
                <a:cs typeface="Times New Roman" panose="02020603050405020304" pitchFamily="18" charset="0"/>
              </a:rPr>
              <a:t>Ogec</a:t>
            </a:r>
            <a:r>
              <a:rPr lang="fr-FR" sz="1200" i="0" dirty="0">
                <a:cs typeface="Times New Roman" panose="02020603050405020304" pitchFamily="18" charset="0"/>
              </a:rPr>
              <a:t> (art. 17). Le chef d’établissement ou l’attaché de gestion invités à l’AGE, ne peuvent pas recevoir de mandat de représentation.</a:t>
            </a:r>
          </a:p>
          <a:p>
            <a:r>
              <a:rPr lang="fr-FR" sz="1200" i="0" dirty="0">
                <a:cs typeface="Times New Roman" panose="02020603050405020304" pitchFamily="18" charset="0"/>
              </a:rPr>
              <a:t>                -</a:t>
            </a:r>
            <a:r>
              <a:rPr lang="fr-FR" sz="1200" i="0" baseline="0" dirty="0">
                <a:cs typeface="Times New Roman" panose="02020603050405020304" pitchFamily="18" charset="0"/>
              </a:rPr>
              <a:t>  Dans les statuts de 2015, le nombre de mandats passe à 2 =&gt; le mandataire détiendra donc 3 voix.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* En cas d’indisponibilité, il peut donner délégation à un autre administrateur (art. 18)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/>
              <a:t>*  Le quorum est</a:t>
            </a:r>
            <a:r>
              <a:rPr lang="fr-FR" sz="1200" baseline="0" dirty="0"/>
              <a:t> le </a:t>
            </a:r>
            <a:r>
              <a:rPr lang="fr-FR" sz="1200" dirty="0"/>
              <a:t>nombre minimum de membres participant au vote (présents et représentés) qui est nécessaire pour que les délibérations</a:t>
            </a:r>
            <a:r>
              <a:rPr lang="fr-FR" sz="1200" baseline="0" dirty="0"/>
              <a:t> adoptées en assemblée soient</a:t>
            </a:r>
            <a:r>
              <a:rPr lang="fr-FR" sz="1200" dirty="0"/>
              <a:t> valides </a:t>
            </a:r>
          </a:p>
          <a:p>
            <a:r>
              <a:rPr lang="fr-FR" sz="1200" i="1" dirty="0">
                <a:solidFill>
                  <a:schemeClr val="tx1"/>
                </a:solidFill>
                <a:latin typeface="+mn-lt"/>
                <a:ea typeface="Calibri"/>
                <a:cs typeface="Times New Roman" panose="02020603050405020304" pitchFamily="18" charset="0"/>
              </a:rPr>
              <a:t>**  </a:t>
            </a:r>
            <a:r>
              <a:rPr lang="fr-FR" sz="1200" i="1" dirty="0" err="1">
                <a:solidFill>
                  <a:schemeClr val="tx1"/>
                </a:solidFill>
                <a:latin typeface="+mn-lt"/>
                <a:ea typeface="Calibri"/>
                <a:cs typeface="Times New Roman" panose="02020603050405020304" pitchFamily="18" charset="0"/>
              </a:rPr>
              <a:t>Cf</a:t>
            </a:r>
            <a:r>
              <a:rPr lang="fr-FR" sz="1200" i="1" dirty="0">
                <a:solidFill>
                  <a:schemeClr val="tx1"/>
                </a:solidFill>
                <a:latin typeface="+mn-lt"/>
                <a:ea typeface="Calibri"/>
                <a:cs typeface="Times New Roman" panose="02020603050405020304" pitchFamily="18" charset="0"/>
              </a:rPr>
              <a:t> : </a:t>
            </a:r>
            <a:r>
              <a:rPr lang="fr-FR" sz="1200" i="0" dirty="0">
                <a:solidFill>
                  <a:schemeClr val="tx1"/>
                </a:solidFill>
                <a:latin typeface="+mn-lt"/>
                <a:ea typeface="Calibri"/>
                <a:cs typeface="Times New Roman" panose="02020603050405020304" pitchFamily="18" charset="0"/>
              </a:rPr>
              <a:t>Modèle de feuille de présence</a:t>
            </a:r>
            <a:endParaRPr lang="fr-FR" sz="1200" i="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* </a:t>
            </a:r>
            <a:r>
              <a:rPr lang="fr-FR" sz="1200" i="1" dirty="0" err="1">
                <a:cs typeface="Times New Roman" panose="02020603050405020304" pitchFamily="18" charset="0"/>
              </a:rPr>
              <a:t>Cf</a:t>
            </a:r>
            <a:r>
              <a:rPr lang="fr-FR" sz="1200" i="1" dirty="0">
                <a:cs typeface="Times New Roman" panose="02020603050405020304" pitchFamily="18" charset="0"/>
              </a:rPr>
              <a:t> :</a:t>
            </a:r>
            <a:r>
              <a:rPr lang="fr-FR" sz="1200" i="1" baseline="0" dirty="0">
                <a:cs typeface="Times New Roman" panose="02020603050405020304" pitchFamily="18" charset="0"/>
              </a:rPr>
              <a:t> </a:t>
            </a:r>
            <a:r>
              <a:rPr lang="fr-FR" sz="1200" i="0" baseline="0" dirty="0">
                <a:cs typeface="Times New Roman" panose="02020603050405020304" pitchFamily="18" charset="0"/>
              </a:rPr>
              <a:t>M</a:t>
            </a:r>
            <a:r>
              <a:rPr lang="fr-FR" sz="1200" i="0" dirty="0">
                <a:cs typeface="Times New Roman" panose="02020603050405020304" pitchFamily="18" charset="0"/>
              </a:rPr>
              <a:t>odèle de 2</a:t>
            </a:r>
            <a:r>
              <a:rPr lang="fr-FR" sz="1200" i="0" baseline="30000" dirty="0">
                <a:cs typeface="Times New Roman" panose="02020603050405020304" pitchFamily="18" charset="0"/>
              </a:rPr>
              <a:t>nde</a:t>
            </a:r>
            <a:r>
              <a:rPr lang="fr-FR" sz="1200" i="0" dirty="0">
                <a:cs typeface="Times New Roman" panose="02020603050405020304" pitchFamily="18" charset="0"/>
              </a:rPr>
              <a:t> convocation d’AGE</a:t>
            </a:r>
          </a:p>
          <a:p>
            <a:r>
              <a:rPr lang="fr-FR" sz="1200" dirty="0"/>
              <a:t>**  A NOTER : En</a:t>
            </a:r>
            <a:r>
              <a:rPr lang="fr-FR" sz="1200" baseline="0" dirty="0"/>
              <a:t> application de l’art. 20, l</a:t>
            </a:r>
            <a:r>
              <a:rPr lang="fr-FR" sz="1200" dirty="0"/>
              <a:t>a 2de réunion</a:t>
            </a:r>
            <a:r>
              <a:rPr lang="fr-FR" sz="1200" baseline="0" dirty="0"/>
              <a:t> d’AGE </a:t>
            </a:r>
            <a:r>
              <a:rPr lang="fr-FR" sz="1200" dirty="0"/>
              <a:t>ne peut se</a:t>
            </a:r>
            <a:r>
              <a:rPr lang="fr-FR" sz="1200" baseline="0" dirty="0"/>
              <a:t> tenir </a:t>
            </a:r>
            <a:r>
              <a:rPr lang="fr-FR" sz="1200" dirty="0"/>
              <a:t>avant 9 jours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fr-FR" sz="120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z="1200" b="0" dirty="0">
                <a:solidFill>
                  <a:prstClr val="black"/>
                </a:solidFill>
                <a:ea typeface="Calibri"/>
                <a:cs typeface="Times New Roman" panose="02020603050405020304" pitchFamily="18" charset="0"/>
              </a:rPr>
              <a:t>A NOTER : Le ou les chefs d’établissement, bien qu’invités, ne votent pas, car il ne sont pas membres de l’OGEC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prstClr val="black"/>
              </a:solidFill>
              <a:ea typeface="Calibri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* </a:t>
            </a:r>
            <a:r>
              <a:rPr lang="fr-FR" sz="1200" i="1" dirty="0" err="1">
                <a:cs typeface="Times New Roman" panose="02020603050405020304" pitchFamily="18" charset="0"/>
              </a:rPr>
              <a:t>Cf</a:t>
            </a:r>
            <a:r>
              <a:rPr lang="fr-FR" sz="1200" i="1" dirty="0">
                <a:cs typeface="Times New Roman" panose="02020603050405020304" pitchFamily="18" charset="0"/>
              </a:rPr>
              <a:t> </a:t>
            </a:r>
            <a:r>
              <a:rPr lang="fr-FR" sz="1200" i="0" dirty="0">
                <a:cs typeface="Times New Roman" panose="02020603050405020304" pitchFamily="18" charset="0"/>
              </a:rPr>
              <a:t>:</a:t>
            </a:r>
            <a:r>
              <a:rPr lang="fr-FR" sz="1200" i="0" baseline="0" dirty="0">
                <a:cs typeface="Times New Roman" panose="02020603050405020304" pitchFamily="18" charset="0"/>
              </a:rPr>
              <a:t> M</a:t>
            </a:r>
            <a:r>
              <a:rPr lang="fr-FR" sz="1200" i="0" dirty="0">
                <a:cs typeface="Times New Roman" panose="02020603050405020304" pitchFamily="18" charset="0"/>
              </a:rPr>
              <a:t>odèle de procès-verbal d’AGE</a:t>
            </a: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* </a:t>
            </a:r>
            <a:r>
              <a:rPr lang="fr-FR" sz="1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Cf</a:t>
            </a:r>
            <a:r>
              <a:rPr lang="fr-FR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FR" sz="1200" i="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fr-FR" sz="1200" i="0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M</a:t>
            </a:r>
            <a:r>
              <a:rPr lang="fr-FR" sz="1200" i="0" dirty="0">
                <a:solidFill>
                  <a:schemeClr val="tx1"/>
                </a:solidFill>
                <a:cs typeface="Times New Roman" panose="02020603050405020304" pitchFamily="18" charset="0"/>
              </a:rPr>
              <a:t>odèle de procès-verbal d’AGE et art. 18</a:t>
            </a:r>
            <a:endParaRPr lang="fr-FR" sz="1200" i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*  Selon les départements, cette</a:t>
            </a:r>
            <a:r>
              <a:rPr lang="fr-FR" baseline="0" dirty="0"/>
              <a:t> démarche doit être faite au Greffe des Associations (par internet ou sous la forme traditionnelle avec le CERFA n°13972*02). En tout état de cause, elle est </a:t>
            </a:r>
            <a:r>
              <a:rPr lang="fr-FR" sz="1200" dirty="0">
                <a:cs typeface="Times New Roman" panose="02020603050405020304" pitchFamily="18" charset="0"/>
              </a:rPr>
              <a:t>obligatoire et doit être réalisée</a:t>
            </a:r>
            <a:r>
              <a:rPr lang="fr-FR" sz="1200" baseline="0" dirty="0">
                <a:cs typeface="Times New Roman" panose="02020603050405020304" pitchFamily="18" charset="0"/>
              </a:rPr>
              <a:t> </a:t>
            </a:r>
            <a:r>
              <a:rPr lang="fr-FR" sz="1200" b="1" dirty="0">
                <a:cs typeface="Times New Roman" panose="02020603050405020304" pitchFamily="18" charset="0"/>
              </a:rPr>
              <a:t>dans les 3 mois sous peine de sanctions</a:t>
            </a:r>
            <a:r>
              <a:rPr lang="fr-FR" sz="1200" b="0" dirty="0">
                <a:cs typeface="Times New Roman" panose="02020603050405020304" pitchFamily="18" charset="0"/>
              </a:rPr>
              <a:t>. Par</a:t>
            </a:r>
            <a:r>
              <a:rPr lang="fr-FR" sz="1200" b="0" baseline="0" dirty="0">
                <a:cs typeface="Times New Roman" panose="02020603050405020304" pitchFamily="18" charset="0"/>
              </a:rPr>
              <a:t> ailleurs, s</a:t>
            </a:r>
            <a:r>
              <a:rPr lang="fr-FR" sz="1200" b="0" dirty="0">
                <a:cs typeface="Times New Roman" panose="02020603050405020304" pitchFamily="18" charset="0"/>
              </a:rPr>
              <a:t>i</a:t>
            </a:r>
            <a:r>
              <a:rPr lang="fr-FR" sz="1200" b="0" baseline="0" dirty="0">
                <a:cs typeface="Times New Roman" panose="02020603050405020304" pitchFamily="18" charset="0"/>
              </a:rPr>
              <a:t> la publication au Journal Officiel des Associations n’est pas obligatoire, elle est cependant conseillée pour que les nouveaux Statuts soient portés à la connaissance des tiers.</a:t>
            </a:r>
            <a:endParaRPr lang="fr-FR" sz="1200" b="1" dirty="0">
              <a:cs typeface="Times New Roman" panose="02020603050405020304" pitchFamily="18" charset="0"/>
            </a:endParaRPr>
          </a:p>
          <a:p>
            <a:r>
              <a:rPr lang="fr-FR" sz="1200" b="0" i="0" dirty="0">
                <a:cs typeface="Times New Roman" panose="02020603050405020304" pitchFamily="18" charset="0"/>
              </a:rPr>
              <a:t>**  A vérifier ce qu’il en est</a:t>
            </a:r>
            <a:r>
              <a:rPr lang="fr-FR" sz="1200" b="0" i="0" baseline="0" dirty="0">
                <a:cs typeface="Times New Roman" panose="02020603050405020304" pitchFamily="18" charset="0"/>
              </a:rPr>
              <a:t> </a:t>
            </a:r>
            <a:r>
              <a:rPr lang="fr-FR" sz="1200" b="0" i="0" dirty="0">
                <a:cs typeface="Times New Roman" panose="02020603050405020304" pitchFamily="18" charset="0"/>
              </a:rPr>
              <a:t>dans votre département</a:t>
            </a:r>
            <a:r>
              <a:rPr lang="fr-FR" sz="1200" b="0" i="0" baseline="0" dirty="0">
                <a:cs typeface="Times New Roman" panose="02020603050405020304" pitchFamily="18" charset="0"/>
              </a:rPr>
              <a:t> et uniquement dans le cas où vous avez un</a:t>
            </a:r>
            <a:r>
              <a:rPr lang="fr-FR" sz="1200" b="0" i="0" dirty="0">
                <a:cs typeface="Times New Roman" panose="02020603050405020304" pitchFamily="18" charset="0"/>
              </a:rPr>
              <a:t> numéro SIRET.</a:t>
            </a:r>
            <a:r>
              <a:rPr lang="fr-FR" sz="1200" b="0" i="0" baseline="0" dirty="0">
                <a:cs typeface="Times New Roman" panose="02020603050405020304" pitchFamily="18" charset="0"/>
              </a:rPr>
              <a:t> Cette d</a:t>
            </a:r>
            <a:r>
              <a:rPr lang="fr-FR" sz="1200" b="0" i="0" dirty="0">
                <a:cs typeface="Times New Roman" panose="02020603050405020304" pitchFamily="18" charset="0"/>
              </a:rPr>
              <a:t>émarche</a:t>
            </a:r>
            <a:r>
              <a:rPr lang="fr-FR" sz="1200" b="0" i="0" baseline="0" dirty="0">
                <a:cs typeface="Times New Roman" panose="02020603050405020304" pitchFamily="18" charset="0"/>
              </a:rPr>
              <a:t> est alors </a:t>
            </a:r>
            <a:r>
              <a:rPr lang="fr-FR" sz="1200" b="0" i="0" dirty="0">
                <a:cs typeface="Times New Roman" panose="02020603050405020304" pitchFamily="18" charset="0"/>
              </a:rPr>
              <a:t>faite</a:t>
            </a:r>
            <a:r>
              <a:rPr lang="fr-FR" sz="1200" b="0" i="0" baseline="0" dirty="0">
                <a:cs typeface="Times New Roman" panose="02020603050405020304" pitchFamily="18" charset="0"/>
              </a:rPr>
              <a:t> p</a:t>
            </a:r>
            <a:r>
              <a:rPr lang="fr-FR" sz="1200" b="0" i="0" dirty="0">
                <a:cs typeface="Times New Roman" panose="02020603050405020304" pitchFamily="18" charset="0"/>
              </a:rPr>
              <a:t>our</a:t>
            </a:r>
            <a:r>
              <a:rPr lang="fr-FR" sz="1200" b="0" i="0" baseline="0" dirty="0">
                <a:cs typeface="Times New Roman" panose="02020603050405020304" pitchFamily="18" charset="0"/>
              </a:rPr>
              <a:t> que l’INSEE enregistre la nouvelle dénomination qui ne devrait pas entraîner de modification de votre numéro SIRET.</a:t>
            </a:r>
          </a:p>
          <a:p>
            <a:r>
              <a:rPr lang="fr-FR" sz="1200" b="0" i="0" baseline="0" dirty="0">
                <a:cs typeface="Times New Roman" panose="02020603050405020304" pitchFamily="18" charset="0"/>
              </a:rPr>
              <a:t>***  Si l’OGEC emploie du personnel.</a:t>
            </a:r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*  </a:t>
            </a:r>
            <a:r>
              <a:rPr lang="fr-FR" i="1" dirty="0" err="1"/>
              <a:t>Cf</a:t>
            </a:r>
            <a:r>
              <a:rPr lang="fr-FR" i="1" dirty="0"/>
              <a:t> : </a:t>
            </a:r>
            <a:r>
              <a:rPr lang="fr-FR" i="0" dirty="0"/>
              <a:t>Article 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fr-FR" sz="1600" dirty="0">
                <a:cs typeface="Times New Roman" panose="02020603050405020304" pitchFamily="18" charset="0"/>
              </a:rPr>
              <a:t>*</a:t>
            </a:r>
            <a:r>
              <a:rPr lang="fr-FR" sz="1200" dirty="0">
                <a:cs typeface="Times New Roman" panose="02020603050405020304" pitchFamily="18" charset="0"/>
              </a:rPr>
              <a:t>s’il y a plusieurs chefs d’établissement, ils sont tous invités à l’AGE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*  </a:t>
            </a:r>
            <a:r>
              <a:rPr lang="fr-FR" sz="1200" i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Cf</a:t>
            </a:r>
            <a:r>
              <a:rPr lang="fr-FR" sz="12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: </a:t>
            </a:r>
            <a:r>
              <a:rPr lang="fr-FR" sz="12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Modèle de convocation d’AGE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0B8DE-5D13-4E48-ABEC-A0D5979B077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ogec.org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ogec.org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ê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-3" y="527063"/>
            <a:ext cx="9143999" cy="883296"/>
          </a:xfrm>
          <a:prstGeom prst="rect">
            <a:avLst/>
          </a:prstGeom>
          <a:solidFill>
            <a:srgbClr val="00A9C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pic>
        <p:nvPicPr>
          <p:cNvPr id="6" name="Image 5" descr="11123538363_1565252b96_o_Photo credit- tec_estromberg via Visual hunt : CC BY.jpg"/>
          <p:cNvPicPr>
            <a:picLocks noChangeAspect="1"/>
          </p:cNvPicPr>
          <p:nvPr/>
        </p:nvPicPr>
        <p:blipFill rotWithShape="1">
          <a:blip r:embed="rId2" cstate="email">
            <a:alphaModFix amt="3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3" y="538182"/>
            <a:ext cx="9144001" cy="872177"/>
          </a:xfr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TITRE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672" y="6495760"/>
            <a:ext cx="387604" cy="3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60840" cy="576064"/>
          </a:xfrm>
          <a:noFill/>
        </p:spPr>
        <p:txBody>
          <a:bodyPr rtlCol="0">
            <a:normAutofit/>
          </a:bodyPr>
          <a:lstStyle>
            <a:lvl1pPr>
              <a:lnSpc>
                <a:spcPts val="2500"/>
              </a:lnSpc>
              <a:defRPr lang="fr-FR" sz="36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 février 2012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BE0C-C6DB-4AEF-AAFA-FF7482846978}" type="slidenum">
              <a:rPr/>
              <a:pPr>
                <a:defRPr/>
              </a:pPr>
              <a:t>‹N°›</a:t>
            </a:fld>
            <a:endParaRPr dirty="0"/>
          </a:p>
        </p:txBody>
      </p:sp>
      <p:pic>
        <p:nvPicPr>
          <p:cNvPr id="10" name="Image 9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197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08014" y="743438"/>
            <a:ext cx="8640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592" y="728712"/>
            <a:ext cx="460647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39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5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fr-F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180E8E3C-1CA2-4E87-9D1C-137DDF95AD14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9" name="Rectangle 11"/>
          <p:cNvSpPr/>
          <p:nvPr userDrawn="1"/>
        </p:nvSpPr>
        <p:spPr>
          <a:xfrm>
            <a:off x="0" y="-6118"/>
            <a:ext cx="9144000" cy="692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" name="Image 9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197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08014" y="743438"/>
            <a:ext cx="8640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592" y="728712"/>
            <a:ext cx="460647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82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41FC9-BF43-4135-9D25-B7B98F83C83B}" type="datetimeFigureOut">
              <a:rPr lang="fr-FR"/>
              <a:pPr>
                <a:defRPr/>
              </a:pPr>
              <a:t>22/03/2022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C47B-A51C-4F1B-A7B1-ED840993E019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84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>
          <a:xfrm>
            <a:off x="2250251" y="3621854"/>
            <a:ext cx="4666075" cy="3236148"/>
          </a:xfrm>
          <a:prstGeom prst="rect">
            <a:avLst/>
          </a:prstGeom>
          <a:solidFill>
            <a:srgbClr val="00A9C2">
              <a:alpha val="80000"/>
            </a:srgbClr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250251" y="0"/>
            <a:ext cx="4666075" cy="1377659"/>
          </a:xfrm>
          <a:prstGeom prst="rect">
            <a:avLst/>
          </a:prstGeom>
          <a:solidFill>
            <a:srgbClr val="00A9C2">
              <a:alpha val="80000"/>
            </a:srgbClr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pic>
        <p:nvPicPr>
          <p:cNvPr id="10" name="Image 9" descr="11123538363_1565252b96_o_Photo credit- tec_estromberg via Visual hunt : CC BY.jpg"/>
          <p:cNvPicPr>
            <a:picLocks noChangeAspect="1"/>
          </p:cNvPicPr>
          <p:nvPr/>
        </p:nvPicPr>
        <p:blipFill rotWithShape="1">
          <a:blip r:embed="rId2" cstate="email">
            <a:alphaModFix amt="3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50251" y="3621855"/>
            <a:ext cx="4666075" cy="3236148"/>
          </a:xfrm>
        </p:spPr>
        <p:txBody>
          <a:bodyPr lIns="144000" tIns="144000" rIns="144000" bIns="144000" anchor="t" anchorCtr="0">
            <a:normAutofit/>
          </a:bodyPr>
          <a:lstStyle>
            <a:lvl1pPr marL="0" indent="0" algn="just">
              <a:spcBef>
                <a:spcPts val="0"/>
              </a:spcBef>
              <a:buNone/>
              <a:defRPr sz="14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2250251" y="314981"/>
            <a:ext cx="4666075" cy="10626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000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672" y="6495760"/>
            <a:ext cx="387604" cy="3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29260" y="-1"/>
            <a:ext cx="2728148" cy="6858001"/>
          </a:xfrm>
          <a:prstGeom prst="rect">
            <a:avLst/>
          </a:prstGeom>
          <a:solidFill>
            <a:srgbClr val="00A9C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9261" y="1458148"/>
            <a:ext cx="2728149" cy="4898203"/>
          </a:xfrm>
        </p:spPr>
        <p:txBody>
          <a:bodyPr lIns="144000" tIns="144000" rIns="144000" bIns="144000" anchor="t" anchorCtr="0">
            <a:normAutofit/>
          </a:bodyPr>
          <a:lstStyle>
            <a:lvl1pPr marL="0" indent="0" algn="just">
              <a:spcBef>
                <a:spcPts val="0"/>
              </a:spcBef>
              <a:buNone/>
              <a:defRPr sz="14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29259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FC02C-061D-B845-B6E0-ECD102FB76E8}" type="datetimeFigureOut">
              <a:rPr lang="fr-FR" sz="1400" smtClean="0">
                <a:solidFill>
                  <a:schemeClr val="bg1"/>
                </a:solidFill>
              </a:rPr>
              <a:pPr/>
              <a:t>22/03/2022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3396076" y="1542817"/>
            <a:ext cx="5428073" cy="4628444"/>
          </a:xfrm>
        </p:spPr>
        <p:txBody>
          <a:bodyPr numCol="1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396075" y="548680"/>
            <a:ext cx="5428073" cy="702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3000" cap="all">
                <a:solidFill>
                  <a:srgbClr val="00A9C2"/>
                </a:solidFill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1" name="Ellipse 10"/>
          <p:cNvSpPr/>
          <p:nvPr/>
        </p:nvSpPr>
        <p:spPr>
          <a:xfrm>
            <a:off x="8824149" y="3137369"/>
            <a:ext cx="514585" cy="639704"/>
          </a:xfrm>
          <a:prstGeom prst="ellipse">
            <a:avLst/>
          </a:prstGeom>
          <a:solidFill>
            <a:srgbClr val="00A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795926" y="3242500"/>
            <a:ext cx="395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2A8B1-C0D6-CF46-B5D0-F06E9CC54D90}" type="slidenum">
              <a:rPr lang="fr-FR" sz="1400" smtClean="0"/>
              <a:t>‹N°›</a:t>
            </a:fld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672" y="6495760"/>
            <a:ext cx="387604" cy="3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0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29260" y="-1"/>
            <a:ext cx="1914408" cy="6858001"/>
          </a:xfrm>
          <a:prstGeom prst="rect">
            <a:avLst/>
          </a:prstGeom>
          <a:solidFill>
            <a:srgbClr val="00A9C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9260" y="1458148"/>
            <a:ext cx="1914408" cy="4898203"/>
          </a:xfrm>
        </p:spPr>
        <p:txBody>
          <a:bodyPr lIns="144000" tIns="144000" rIns="144000" bIns="144000" anchor="t" anchorCtr="0">
            <a:normAutofit/>
          </a:bodyPr>
          <a:lstStyle>
            <a:lvl1pPr marL="0" indent="0" algn="just">
              <a:spcBef>
                <a:spcPts val="0"/>
              </a:spcBef>
              <a:buNone/>
              <a:defRPr sz="14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329259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FC02C-061D-B845-B6E0-ECD102FB76E8}" type="datetimeFigureOut">
              <a:rPr lang="fr-FR" sz="1400" smtClean="0">
                <a:solidFill>
                  <a:schemeClr val="bg1"/>
                </a:solidFill>
              </a:rPr>
              <a:pPr/>
              <a:t>22/03/2022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2523067" y="1542817"/>
            <a:ext cx="6301082" cy="4628444"/>
          </a:xfrm>
        </p:spPr>
        <p:txBody>
          <a:bodyPr numCol="1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523067" y="548680"/>
            <a:ext cx="6301081" cy="702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3000" cap="all">
                <a:solidFill>
                  <a:srgbClr val="00A9C2"/>
                </a:solidFill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9" name="Ellipse 8"/>
          <p:cNvSpPr/>
          <p:nvPr/>
        </p:nvSpPr>
        <p:spPr>
          <a:xfrm>
            <a:off x="8824148" y="3137369"/>
            <a:ext cx="497652" cy="639704"/>
          </a:xfrm>
          <a:prstGeom prst="ellipse">
            <a:avLst/>
          </a:prstGeom>
          <a:solidFill>
            <a:srgbClr val="00A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795926" y="3242500"/>
            <a:ext cx="395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2A8B1-C0D6-CF46-B5D0-F06E9CC54D90}" type="slidenum">
              <a:rPr lang="fr-FR" sz="1400" smtClean="0"/>
              <a:t>‹N°›</a:t>
            </a:fld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672" y="6495760"/>
            <a:ext cx="387604" cy="3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4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29259" y="6362700"/>
            <a:ext cx="2133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2E9364-0FE5-406A-B71B-CB3956888A50}" type="datetimeFigureOut">
              <a:rPr lang="fr-FR" smtClean="0"/>
              <a:pPr>
                <a:defRPr/>
              </a:pPr>
              <a:t>22/03/2022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824149" y="3137369"/>
            <a:ext cx="514585" cy="639704"/>
          </a:xfrm>
          <a:prstGeom prst="ellipse">
            <a:avLst/>
          </a:prstGeom>
          <a:solidFill>
            <a:srgbClr val="00A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795926" y="3242500"/>
            <a:ext cx="395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2A8B1-C0D6-CF46-B5D0-F06E9CC54D90}" type="slidenum">
              <a:rPr lang="fr-FR" sz="1400" smtClean="0"/>
              <a:t>‹N°›</a:t>
            </a:fld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672" y="6495760"/>
            <a:ext cx="387604" cy="3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9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29260" y="0"/>
            <a:ext cx="6274740" cy="423333"/>
          </a:xfrm>
          <a:prstGeom prst="rect">
            <a:avLst/>
          </a:prstGeom>
          <a:solidFill>
            <a:srgbClr val="00A9C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29259" y="6362700"/>
            <a:ext cx="2133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2E9364-0FE5-406A-B71B-CB3956888A50}" type="datetimeFigureOut">
              <a:rPr lang="fr-FR" smtClean="0"/>
              <a:pPr>
                <a:defRPr/>
              </a:pPr>
              <a:t>22/03/2022</a:t>
            </a:fld>
            <a:endParaRPr lang="fr-FR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29261" y="1542817"/>
            <a:ext cx="8494889" cy="4628444"/>
          </a:xfrm>
        </p:spPr>
        <p:txBody>
          <a:bodyPr numCol="2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v"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29261" y="548680"/>
            <a:ext cx="8494887" cy="702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3000" cap="all">
                <a:solidFill>
                  <a:srgbClr val="00A9C2"/>
                </a:solidFill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0" name="Ellipse 9"/>
          <p:cNvSpPr/>
          <p:nvPr/>
        </p:nvSpPr>
        <p:spPr>
          <a:xfrm>
            <a:off x="8824149" y="3137369"/>
            <a:ext cx="514585" cy="639704"/>
          </a:xfrm>
          <a:prstGeom prst="ellipse">
            <a:avLst/>
          </a:prstGeom>
          <a:solidFill>
            <a:srgbClr val="00A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795926" y="3242500"/>
            <a:ext cx="395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2A8B1-C0D6-CF46-B5D0-F06E9CC54D90}" type="slidenum">
              <a:rPr lang="fr-FR" sz="1400" smtClean="0"/>
              <a:t>‹N°›</a:t>
            </a:fld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672" y="6495760"/>
            <a:ext cx="387604" cy="3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29260" y="0"/>
            <a:ext cx="6274740" cy="423333"/>
          </a:xfrm>
          <a:prstGeom prst="rect">
            <a:avLst/>
          </a:prstGeom>
          <a:solidFill>
            <a:srgbClr val="00A9C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29259" y="6362700"/>
            <a:ext cx="2133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2E9364-0FE5-406A-B71B-CB3956888A50}" type="datetimeFigureOut">
              <a:rPr lang="fr-FR" smtClean="0"/>
              <a:pPr>
                <a:defRPr/>
              </a:pPr>
              <a:t>22/03/2022</a:t>
            </a:fld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9261" y="548680"/>
            <a:ext cx="8494886" cy="619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3000" cap="all">
                <a:solidFill>
                  <a:srgbClr val="00A9C2"/>
                </a:solidFill>
              </a:defRPr>
            </a:lvl1pPr>
          </a:lstStyle>
          <a:p>
            <a:r>
              <a:rPr lang="fr-FR" dirty="0"/>
              <a:t>PAGE TITRE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29260" y="1794824"/>
            <a:ext cx="2693341" cy="4376437"/>
          </a:xfrm>
        </p:spPr>
        <p:txBody>
          <a:bodyPr numCol="2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v"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1"/>
            <a:r>
              <a:rPr lang="fr-FR" dirty="0"/>
              <a:t>Deuxième niveau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38502" y="1794934"/>
            <a:ext cx="2693341" cy="4369743"/>
          </a:xfrm>
        </p:spPr>
        <p:txBody>
          <a:bodyPr numCol="2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v"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1"/>
            <a:r>
              <a:rPr lang="fr-FR" dirty="0"/>
              <a:t>Deuxième niveau 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130809" y="1794824"/>
            <a:ext cx="2693341" cy="4376437"/>
          </a:xfrm>
        </p:spPr>
        <p:txBody>
          <a:bodyPr numCol="2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v"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1"/>
            <a:r>
              <a:rPr lang="fr-FR" dirty="0"/>
              <a:t>Deuxième niveau 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29260" y="1312333"/>
            <a:ext cx="2693341" cy="370416"/>
          </a:xfrm>
          <a:prstGeom prst="rect">
            <a:avLst/>
          </a:prstGeom>
          <a:solidFill>
            <a:srgbClr val="D3EBF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 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238502" y="1312333"/>
            <a:ext cx="2693341" cy="370416"/>
          </a:xfrm>
          <a:prstGeom prst="rect">
            <a:avLst/>
          </a:prstGeom>
          <a:solidFill>
            <a:srgbClr val="D3EBF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 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6130809" y="1312333"/>
            <a:ext cx="2693341" cy="370416"/>
          </a:xfrm>
          <a:prstGeom prst="rect">
            <a:avLst/>
          </a:prstGeom>
          <a:solidFill>
            <a:srgbClr val="D3EBF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58803" y="1312333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TITRE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488269" y="1312333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TITRE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392335" y="1312333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TITRE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3124201" y="1794824"/>
            <a:ext cx="8467" cy="436985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029208" y="1794824"/>
            <a:ext cx="8467" cy="436985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8824149" y="3137369"/>
            <a:ext cx="514585" cy="639704"/>
          </a:xfrm>
          <a:prstGeom prst="ellipse">
            <a:avLst/>
          </a:prstGeom>
          <a:solidFill>
            <a:srgbClr val="00A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795926" y="3242500"/>
            <a:ext cx="395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2A8B1-C0D6-CF46-B5D0-F06E9CC54D90}" type="slidenum">
              <a:rPr lang="fr-FR" sz="1400" smtClean="0"/>
              <a:t>‹N°›</a:t>
            </a:fld>
            <a:endParaRPr lang="fr-FR" sz="14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672" y="6495760"/>
            <a:ext cx="387604" cy="3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29260" y="0"/>
            <a:ext cx="6274740" cy="423333"/>
          </a:xfrm>
          <a:prstGeom prst="rect">
            <a:avLst/>
          </a:prstGeom>
          <a:solidFill>
            <a:srgbClr val="00A9C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9259" y="6362700"/>
            <a:ext cx="2133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2E9364-0FE5-406A-B71B-CB3956888A50}" type="datetimeFigureOut">
              <a:rPr lang="fr-FR" smtClean="0"/>
              <a:pPr>
                <a:defRPr/>
              </a:pPr>
              <a:t>22/03/2022</a:t>
            </a:fld>
            <a:endParaRPr lang="fr-FR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9261" y="548680"/>
            <a:ext cx="8494886" cy="619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3000" cap="all">
                <a:solidFill>
                  <a:srgbClr val="00A9C2"/>
                </a:solidFill>
              </a:defRPr>
            </a:lvl1pPr>
          </a:lstStyle>
          <a:p>
            <a:r>
              <a:rPr lang="fr-FR" dirty="0"/>
              <a:t>PAGE TITRE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29259" y="1794824"/>
            <a:ext cx="4175008" cy="4376437"/>
          </a:xfrm>
        </p:spPr>
        <p:txBody>
          <a:bodyPr numCol="2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v"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1"/>
            <a:r>
              <a:rPr lang="fr-FR" dirty="0"/>
              <a:t>Deuxième niveau 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29259" y="1312333"/>
            <a:ext cx="4175008" cy="370416"/>
          </a:xfrm>
          <a:prstGeom prst="rect">
            <a:avLst/>
          </a:prstGeom>
          <a:solidFill>
            <a:srgbClr val="D3EBF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68959" y="1313417"/>
            <a:ext cx="38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TITRE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4572002" y="1794824"/>
            <a:ext cx="8467" cy="436985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49139" y="1794824"/>
            <a:ext cx="4175008" cy="4376437"/>
          </a:xfrm>
        </p:spPr>
        <p:txBody>
          <a:bodyPr numCol="2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v"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1"/>
            <a:r>
              <a:rPr lang="fr-FR" dirty="0"/>
              <a:t>Deuxième niveau 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4649139" y="1312333"/>
            <a:ext cx="4175008" cy="370416"/>
          </a:xfrm>
          <a:prstGeom prst="rect">
            <a:avLst/>
          </a:prstGeom>
          <a:solidFill>
            <a:srgbClr val="D3EBF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788839" y="1313417"/>
            <a:ext cx="38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TITRE</a:t>
            </a:r>
          </a:p>
        </p:txBody>
      </p:sp>
      <p:sp>
        <p:nvSpPr>
          <p:cNvPr id="15" name="Ellipse 14"/>
          <p:cNvSpPr/>
          <p:nvPr/>
        </p:nvSpPr>
        <p:spPr>
          <a:xfrm>
            <a:off x="8824149" y="3137369"/>
            <a:ext cx="514585" cy="639704"/>
          </a:xfrm>
          <a:prstGeom prst="ellipse">
            <a:avLst/>
          </a:prstGeom>
          <a:solidFill>
            <a:srgbClr val="00A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795926" y="3242500"/>
            <a:ext cx="395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2A8B1-C0D6-CF46-B5D0-F06E9CC54D90}" type="slidenum">
              <a:rPr lang="fr-FR" sz="1400" smtClean="0"/>
              <a:t>‹N°›</a:t>
            </a:fld>
            <a:endParaRPr lang="fr-FR" sz="14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672" y="6495760"/>
            <a:ext cx="387604" cy="3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9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29260" y="0"/>
            <a:ext cx="6274740" cy="423333"/>
          </a:xfrm>
          <a:prstGeom prst="rect">
            <a:avLst/>
          </a:prstGeom>
          <a:solidFill>
            <a:srgbClr val="00A9C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29259" y="6362700"/>
            <a:ext cx="2133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2E9364-0FE5-406A-B71B-CB3956888A50}" type="datetimeFigureOut">
              <a:rPr lang="fr-FR" smtClean="0"/>
              <a:pPr>
                <a:defRPr/>
              </a:pPr>
              <a:t>22/03/2022</a:t>
            </a:fld>
            <a:endParaRPr lang="fr-FR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9261" y="548680"/>
            <a:ext cx="8494886" cy="702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3000" cap="all">
                <a:solidFill>
                  <a:srgbClr val="00A9C2"/>
                </a:solidFill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29260" y="1752490"/>
            <a:ext cx="8466665" cy="1109244"/>
          </a:xfrm>
        </p:spPr>
        <p:txBody>
          <a:bodyPr numCol="2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v"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1"/>
            <a:r>
              <a:rPr lang="fr-FR" dirty="0"/>
              <a:t>Deuxième niveau 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29260" y="1312333"/>
            <a:ext cx="8494889" cy="370416"/>
          </a:xfrm>
          <a:prstGeom prst="rect">
            <a:avLst/>
          </a:prstGeom>
          <a:solidFill>
            <a:srgbClr val="D3EBF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1954" y="1313417"/>
            <a:ext cx="38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TITRE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9260" y="3392318"/>
            <a:ext cx="8466665" cy="1109244"/>
          </a:xfrm>
        </p:spPr>
        <p:txBody>
          <a:bodyPr numCol="2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v"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1"/>
            <a:r>
              <a:rPr lang="fr-FR" dirty="0"/>
              <a:t>Deuxième niveau </a:t>
            </a: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329260" y="2952161"/>
            <a:ext cx="8494889" cy="370416"/>
          </a:xfrm>
          <a:prstGeom prst="rect">
            <a:avLst/>
          </a:prstGeom>
          <a:solidFill>
            <a:srgbClr val="D3EBF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41954" y="2953245"/>
            <a:ext cx="38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TITRE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29260" y="5043318"/>
            <a:ext cx="8466665" cy="1109244"/>
          </a:xfrm>
        </p:spPr>
        <p:txBody>
          <a:bodyPr numCol="2" spcCol="504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v"/>
              <a:tabLst/>
              <a:defRPr sz="2400" cap="all"/>
            </a:lvl1pPr>
            <a:lvl2pPr marL="0" indent="0" algn="just">
              <a:buNone/>
              <a:defRPr sz="1600"/>
            </a:lvl2pPr>
            <a:lvl3pPr algn="just">
              <a:defRPr sz="1800"/>
            </a:lvl3pPr>
            <a:lvl4pPr algn="just">
              <a:defRPr sz="1600"/>
            </a:lvl4pPr>
            <a:lvl5pPr marL="1600200" indent="0" algn="just">
              <a:buNone/>
              <a:defRPr sz="14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1"/>
            <a:r>
              <a:rPr lang="fr-FR" dirty="0"/>
              <a:t>Deuxième niveau </a:t>
            </a: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329260" y="4603161"/>
            <a:ext cx="8494889" cy="370416"/>
          </a:xfrm>
          <a:prstGeom prst="rect">
            <a:avLst/>
          </a:prstGeom>
          <a:solidFill>
            <a:srgbClr val="D3EBF2"/>
          </a:solidFill>
          <a:ln w="3810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41954" y="4604245"/>
            <a:ext cx="38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TITRE</a:t>
            </a:r>
          </a:p>
        </p:txBody>
      </p:sp>
      <p:sp>
        <p:nvSpPr>
          <p:cNvPr id="17" name="Ellipse 16"/>
          <p:cNvSpPr/>
          <p:nvPr/>
        </p:nvSpPr>
        <p:spPr>
          <a:xfrm>
            <a:off x="8824149" y="3137369"/>
            <a:ext cx="514585" cy="639704"/>
          </a:xfrm>
          <a:prstGeom prst="ellipse">
            <a:avLst/>
          </a:prstGeom>
          <a:solidFill>
            <a:srgbClr val="00A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95926" y="3242500"/>
            <a:ext cx="395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2A8B1-C0D6-CF46-B5D0-F06E9CC54D90}" type="slidenum">
              <a:rPr lang="fr-FR" sz="1400" smtClean="0"/>
              <a:t>‹N°›</a:t>
            </a:fld>
            <a:endParaRPr lang="fr-FR" sz="1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672" y="6495760"/>
            <a:ext cx="387604" cy="3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4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3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PAGE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3" y="1586754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5A2E9364-0FE5-406A-B71B-CB3956888A50}" type="datetimeFigureOut">
              <a:rPr lang="fr-FR" smtClean="0"/>
              <a:pPr>
                <a:defRPr/>
              </a:pPr>
              <a:t>22/03/2022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80B1C40C-C593-4F2A-AAB5-68C4D037D4B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6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68" r:id="rId11"/>
    <p:sldLayoutId id="21474836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2881" y="764704"/>
            <a:ext cx="9144001" cy="872177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Adoption des nouveaux statuts Ogec</a:t>
            </a:r>
            <a:br>
              <a:rPr lang="fr-FR" dirty="0"/>
            </a:b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856663" cy="5616575"/>
          </a:xfrm>
        </p:spPr>
        <p:txBody>
          <a:bodyPr/>
          <a:lstStyle/>
          <a:p>
            <a:pPr>
              <a:buNone/>
            </a:pPr>
            <a:endParaRPr lang="fr-FR" sz="2800" b="1" dirty="0"/>
          </a:p>
          <a:p>
            <a:pPr>
              <a:buNone/>
            </a:pPr>
            <a:endParaRPr lang="fr-FR" sz="2800" b="1" dirty="0"/>
          </a:p>
          <a:p>
            <a:pPr>
              <a:buNone/>
            </a:pPr>
            <a:endParaRPr lang="fr-FR" sz="2800" b="1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831629997"/>
              </p:ext>
            </p:extLst>
          </p:nvPr>
        </p:nvGraphicFramePr>
        <p:xfrm>
          <a:off x="297681" y="2528900"/>
          <a:ext cx="8666807" cy="291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A9C2"/>
                </a:solidFill>
                <a:cs typeface="Times New Roman" panose="02020603050405020304" pitchFamily="18" charset="0"/>
              </a:rPr>
              <a:t>  </a:t>
            </a:r>
            <a:r>
              <a:rPr lang="fr-FR" b="1" dirty="0">
                <a:solidFill>
                  <a:srgbClr val="00A9C2"/>
                </a:solidFill>
                <a:cs typeface="Times New Roman" panose="02020603050405020304" pitchFamily="18" charset="0"/>
              </a:rPr>
              <a:t>Membres actifs : </a:t>
            </a:r>
          </a:p>
          <a:p>
            <a:pPr marL="987425" lvl="4" indent="-363538"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soit par courrier simple </a:t>
            </a:r>
          </a:p>
          <a:p>
            <a:pPr marL="987425" lvl="4" indent="-363538"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soit par courriel</a:t>
            </a:r>
          </a:p>
          <a:p>
            <a:pPr marL="457200" lvl="1" indent="0">
              <a:buNone/>
            </a:pPr>
            <a:endParaRPr lang="fr-F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A9C2"/>
                </a:solidFill>
                <a:cs typeface="Times New Roman" panose="02020603050405020304" pitchFamily="18" charset="0"/>
              </a:rPr>
              <a:t>  </a:t>
            </a:r>
            <a:r>
              <a:rPr lang="fr-FR" b="1" dirty="0">
                <a:solidFill>
                  <a:srgbClr val="00A9C2"/>
                </a:solidFill>
                <a:cs typeface="Times New Roman" panose="02020603050405020304" pitchFamily="18" charset="0"/>
              </a:rPr>
              <a:t>Membres de droit *:</a:t>
            </a:r>
          </a:p>
          <a:p>
            <a:pPr marL="987425" lvl="4" indent="-363538"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par lettre recommandée avec accusé de réception, ou remise en main propre contre décharge</a:t>
            </a:r>
          </a:p>
          <a:p>
            <a:pPr marL="457200" lvl="1" indent="0">
              <a:buNone/>
            </a:pPr>
            <a:endParaRPr lang="fr-F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FR" sz="24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3668" y="548680"/>
            <a:ext cx="6900331" cy="702507"/>
          </a:xfrm>
        </p:spPr>
        <p:txBody>
          <a:bodyPr>
            <a:noAutofit/>
          </a:bodyPr>
          <a:lstStyle/>
          <a:p>
            <a:r>
              <a:rPr lang="fr-FR" sz="2800" b="1" dirty="0">
                <a:cs typeface="Times New Roman" panose="02020603050405020304" pitchFamily="18" charset="0"/>
              </a:rPr>
              <a:t>Comment est envoyée la convocation ?</a:t>
            </a:r>
          </a:p>
        </p:txBody>
      </p:sp>
      <p:pic>
        <p:nvPicPr>
          <p:cNvPr id="5" name="Picture 2" descr="Image associÃ©e">
            <a:extLst>
              <a:ext uri="{FF2B5EF4-FFF2-40B4-BE49-F238E27FC236}">
                <a16:creationId xmlns:a16="http://schemas.microsoft.com/office/drawing/2014/main" id="{4FA68954-666D-4B7B-BBED-FBEBEAB8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14" y="2477275"/>
            <a:ext cx="2061842" cy="19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3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2AB728-939D-4278-A0F7-6526A0065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sz="32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Au moins 15 jours </a:t>
            </a:r>
          </a:p>
          <a:p>
            <a:pPr algn="ctr">
              <a:buNone/>
            </a:pPr>
            <a:r>
              <a:rPr lang="fr-FR" sz="32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avant la date de l’AGE</a:t>
            </a:r>
          </a:p>
          <a:p>
            <a:endParaRPr lang="fr-FR" cap="none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3067" y="548680"/>
            <a:ext cx="6801461" cy="702507"/>
          </a:xfrm>
        </p:spPr>
        <p:txBody>
          <a:bodyPr>
            <a:noAutofit/>
          </a:bodyPr>
          <a:lstStyle/>
          <a:p>
            <a:r>
              <a:rPr lang="fr-FR" sz="2400" b="1" dirty="0">
                <a:cs typeface="Times New Roman" panose="02020603050405020304" pitchFamily="18" charset="0"/>
              </a:rPr>
              <a:t>Quel délai pour envoyer la convocation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89F07A-9DDD-466D-A2BF-588918EDA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297" y="390497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2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B2A2D7-A3EA-4079-A86C-A2CF9D0C6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>
          <a:xfrm>
            <a:off x="2523067" y="1772815"/>
            <a:ext cx="6301082" cy="4398445"/>
          </a:xfrm>
        </p:spPr>
        <p:txBody>
          <a:bodyPr>
            <a:normAutofit/>
          </a:bodyPr>
          <a:lstStyle/>
          <a:p>
            <a:pPr marL="363538" indent="-363538"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Tout membre peut se faire représenter*</a:t>
            </a:r>
          </a:p>
          <a:p>
            <a:pPr marL="363538" indent="-363538">
              <a:spcBef>
                <a:spcPts val="0"/>
              </a:spcBef>
              <a:buNone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</a:p>
          <a:p>
            <a:pPr marL="363538" indent="-36353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Tout membre présent dispose de </a:t>
            </a:r>
            <a:b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fr-FR" b="1" cap="none" dirty="0">
                <a:solidFill>
                  <a:srgbClr val="00A9C2"/>
                </a:solidFill>
                <a:cs typeface="Times New Roman" panose="02020603050405020304" pitchFamily="18" charset="0"/>
              </a:rPr>
              <a:t>2 mandats maximum </a:t>
            </a: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=&gt; il détient au plus 3 voix :</a:t>
            </a:r>
          </a:p>
          <a:p>
            <a:pPr marL="893763" lvl="3">
              <a:spcBef>
                <a:spcPts val="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la sienne </a:t>
            </a:r>
          </a:p>
          <a:p>
            <a:pPr marL="893763" lvl="3">
              <a:spcBef>
                <a:spcPts val="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et les voix des deux membres dont il est mandataire**</a:t>
            </a:r>
          </a:p>
          <a:p>
            <a:pPr marL="0" indent="0">
              <a:buNone/>
            </a:pPr>
            <a:endParaRPr lang="fr-FR" cap="none" dirty="0"/>
          </a:p>
          <a:p>
            <a:pPr marL="0" indent="0">
              <a:buNone/>
            </a:pPr>
            <a:endParaRPr lang="fr-FR" cap="none" dirty="0"/>
          </a:p>
          <a:p>
            <a:endParaRPr lang="fr-FR" cap="non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cs typeface="Times New Roman" panose="02020603050405020304" pitchFamily="18" charset="0"/>
              </a:rPr>
              <a:t>Les membres peuvent-ils se faire représenter?</a:t>
            </a:r>
          </a:p>
        </p:txBody>
      </p:sp>
    </p:spTree>
    <p:extLst>
      <p:ext uri="{BB962C8B-B14F-4D97-AF65-F5344CB8AC3E}">
        <p14:creationId xmlns:p14="http://schemas.microsoft.com/office/powerpoint/2010/main" val="89840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2BC791-4366-4949-923C-8FE2703EE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fr-FR" cap="none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fr-FR" cap="none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Le président de l’Ogec*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cs typeface="Times New Roman" panose="02020603050405020304" pitchFamily="18" charset="0"/>
              </a:rPr>
              <a:t>Qui préside l’AGE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61392B-F21A-40A3-9977-A4155A1F65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609279"/>
            <a:ext cx="3119478" cy="2564904"/>
          </a:xfrm>
          <a:prstGeom prst="rect">
            <a:avLst/>
          </a:prstGeom>
          <a:effectLst>
            <a:outerShdw blurRad="50800" dist="50800" dir="5400000" algn="ctr" rotWithShape="0">
              <a:schemeClr val="accent6"/>
            </a:outerShdw>
          </a:effectLst>
        </p:spPr>
      </p:pic>
    </p:spTree>
    <p:extLst>
      <p:ext uri="{BB962C8B-B14F-4D97-AF65-F5344CB8AC3E}">
        <p14:creationId xmlns:p14="http://schemas.microsoft.com/office/powerpoint/2010/main" val="45612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1B76EE-8B0A-4945-8991-C089EF7BB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</a:p>
          <a:p>
            <a:pPr algn="ctr">
              <a:spcBef>
                <a:spcPts val="0"/>
              </a:spcBef>
              <a:buNone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Le nombre minimum de membres </a:t>
            </a:r>
          </a:p>
          <a:p>
            <a:pPr algn="ctr">
              <a:spcBef>
                <a:spcPts val="0"/>
              </a:spcBef>
              <a:buNone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présents ET représentés ** doit être de :</a:t>
            </a:r>
          </a:p>
          <a:p>
            <a:pPr algn="ctr">
              <a:spcBef>
                <a:spcPts val="0"/>
              </a:spcBef>
              <a:buNone/>
            </a:pPr>
            <a:endParaRPr lang="fr-FR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2/3 du nombre total </a:t>
            </a:r>
          </a:p>
          <a:p>
            <a:pPr algn="ctr">
              <a:spcBef>
                <a:spcPts val="0"/>
              </a:spcBef>
              <a:buNone/>
            </a:pPr>
            <a: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des membres de l’Ogec</a:t>
            </a:r>
          </a:p>
          <a:p>
            <a:pPr marL="0" lvl="0" indent="0">
              <a:lnSpc>
                <a:spcPct val="115000"/>
              </a:lnSpc>
              <a:buNone/>
            </a:pPr>
            <a:endParaRPr lang="fr-FR" i="1" cap="none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endParaRPr lang="fr-FR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3668" y="548680"/>
            <a:ext cx="6720819" cy="702507"/>
          </a:xfrm>
        </p:spPr>
        <p:txBody>
          <a:bodyPr/>
          <a:lstStyle/>
          <a:p>
            <a:r>
              <a:rPr lang="fr-FR" sz="2800" b="1" dirty="0">
                <a:cs typeface="Times New Roman" panose="02020603050405020304" pitchFamily="18" charset="0"/>
              </a:rPr>
              <a:t>Quel quorum* doit être respecté ?</a:t>
            </a:r>
          </a:p>
        </p:txBody>
      </p:sp>
    </p:spTree>
    <p:extLst>
      <p:ext uri="{BB962C8B-B14F-4D97-AF65-F5344CB8AC3E}">
        <p14:creationId xmlns:p14="http://schemas.microsoft.com/office/powerpoint/2010/main" val="330258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92F03C-814A-45AF-8FCC-B4465A4E1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cs typeface="Times New Roman" panose="02020603050405020304" pitchFamily="18" charset="0"/>
              </a:rPr>
              <a:t>   </a:t>
            </a: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Une 2</a:t>
            </a:r>
            <a:r>
              <a:rPr lang="fr-FR" cap="none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nde</a:t>
            </a: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convocation* est adressée dans les </a:t>
            </a:r>
            <a: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30 jours </a:t>
            </a: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qui suivent la 1</a:t>
            </a:r>
            <a:r>
              <a:rPr lang="fr-FR" cap="none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ère</a:t>
            </a: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AGE**</a:t>
            </a:r>
          </a:p>
          <a:p>
            <a:pPr algn="just">
              <a:spcBef>
                <a:spcPts val="0"/>
              </a:spcBef>
              <a:buNone/>
            </a:pPr>
            <a:endParaRPr lang="fr-FR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  Elle est envoyée </a:t>
            </a:r>
            <a: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au moins 8 jours </a:t>
            </a: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avant la date de la nouvelle AGE </a:t>
            </a:r>
            <a: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sur le même ordre du jour</a:t>
            </a:r>
          </a:p>
          <a:p>
            <a:pPr algn="just">
              <a:spcBef>
                <a:spcPts val="0"/>
              </a:spcBef>
              <a:buNone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pPr algn="ctr">
              <a:spcBef>
                <a:spcPts val="0"/>
              </a:spcBef>
              <a:buNone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L’AGE se tient alors valablement, </a:t>
            </a:r>
            <a:b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quel que soit le nombre de membres</a:t>
            </a:r>
            <a:b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fr-FR" b="1" cap="none" dirty="0">
                <a:cs typeface="Times New Roman" panose="02020603050405020304" pitchFamily="18" charset="0"/>
              </a:rPr>
              <a:t>(présents et/ou représentés)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cs typeface="Times New Roman" panose="02020603050405020304" pitchFamily="18" charset="0"/>
              </a:rPr>
              <a:t>Si le quorum n’est pas atteint ?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2339752" y="4077072"/>
            <a:ext cx="978408" cy="484632"/>
          </a:xfrm>
          <a:prstGeom prst="rightArrow">
            <a:avLst/>
          </a:prstGeom>
          <a:solidFill>
            <a:srgbClr val="00A9C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86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D0C0F1-891C-428C-8FEA-E20377590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>
          <a:xfrm>
            <a:off x="2523067" y="1542817"/>
            <a:ext cx="6301082" cy="2174215"/>
          </a:xfrm>
        </p:spPr>
        <p:txBody>
          <a:bodyPr>
            <a:norm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prstClr val="black"/>
              </a:solidFill>
              <a:ea typeface="Calibri"/>
              <a:cs typeface="Times New Roman" panose="02020603050405020304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prstClr val="black"/>
              </a:solidFill>
              <a:ea typeface="Calibri"/>
              <a:cs typeface="Times New Roman" panose="02020603050405020304" pitchFamily="18" charset="0"/>
            </a:endParaRPr>
          </a:p>
          <a:p>
            <a:pPr marL="446088" lvl="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  <a:ea typeface="Calibri"/>
                <a:cs typeface="Times New Roman" panose="02020603050405020304" pitchFamily="18" charset="0"/>
              </a:rPr>
              <a:t>  Les membres actifs </a:t>
            </a:r>
          </a:p>
          <a:p>
            <a:pPr marL="446088"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FR" sz="2400" dirty="0">
                <a:solidFill>
                  <a:prstClr val="black"/>
                </a:solidFill>
                <a:ea typeface="Calibri"/>
                <a:cs typeface="Times New Roman" panose="02020603050405020304" pitchFamily="18" charset="0"/>
              </a:rPr>
              <a:t>  Les 3 membres de droit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olidFill>
                <a:prstClr val="black"/>
              </a:solidFill>
              <a:ea typeface="Calibri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cs typeface="Times New Roman" panose="02020603050405020304" pitchFamily="18" charset="0"/>
              </a:rPr>
              <a:t>Qui a le droit de voter ?</a:t>
            </a:r>
          </a:p>
        </p:txBody>
      </p:sp>
      <p:pic>
        <p:nvPicPr>
          <p:cNvPr id="1026" name="Picture 2" descr="RÃ©sultat de recherche d'images pour &quot;droit vote&quot;">
            <a:extLst>
              <a:ext uri="{FF2B5EF4-FFF2-40B4-BE49-F238E27FC236}">
                <a16:creationId xmlns:a16="http://schemas.microsoft.com/office/drawing/2014/main" id="{9099D3CF-06EA-4109-A8CB-2C288AA6F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415" y="40142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0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>
          <a:xfrm>
            <a:off x="2523067" y="1542817"/>
            <a:ext cx="6301082" cy="447847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fr-FR" b="1" cap="none" dirty="0">
              <a:ea typeface="Calibri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fr-FR" b="1" cap="none" dirty="0">
                <a:solidFill>
                  <a:srgbClr val="00A9C2"/>
                </a:solidFill>
                <a:ea typeface="Calibri"/>
                <a:cs typeface="Times New Roman" panose="02020603050405020304" pitchFamily="18" charset="0"/>
              </a:rPr>
              <a:t>Par vote : </a:t>
            </a:r>
          </a:p>
          <a:p>
            <a:pPr>
              <a:spcBef>
                <a:spcPts val="0"/>
              </a:spcBef>
              <a:buNone/>
            </a:pPr>
            <a:endParaRPr lang="fr-FR" cap="none" dirty="0">
              <a:ea typeface="Calibri"/>
              <a:cs typeface="Times New Roman" panose="02020603050405020304" pitchFamily="18" charset="0"/>
            </a:endParaRPr>
          </a:p>
          <a:p>
            <a:pPr marL="363538" indent="-363538"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à main levée </a:t>
            </a:r>
          </a:p>
          <a:p>
            <a:pPr lvl="2">
              <a:spcBef>
                <a:spcPts val="0"/>
              </a:spcBef>
              <a:buNone/>
            </a:pPr>
            <a:endParaRPr lang="fr-FR" sz="2400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None/>
            </a:pPr>
            <a:endParaRPr lang="fr-FR" sz="2400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fr-FR" b="1" cap="none" dirty="0">
                <a:solidFill>
                  <a:srgbClr val="00A9C2"/>
                </a:solidFill>
                <a:ea typeface="Calibri"/>
                <a:cs typeface="Times New Roman" panose="02020603050405020304" pitchFamily="18" charset="0"/>
              </a:rPr>
              <a:t>ou</a:t>
            </a:r>
            <a:r>
              <a:rPr lang="fr-FR" cap="none" dirty="0">
                <a:solidFill>
                  <a:srgbClr val="00A9C2"/>
                </a:solidFill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endParaRPr lang="fr-FR" cap="none" dirty="0">
              <a:solidFill>
                <a:srgbClr val="00A9C2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fr-FR" cap="none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marL="363538" indent="-363538"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à bulletin secret sur la demande d’un membre présent ou représenté</a:t>
            </a:r>
          </a:p>
          <a:p>
            <a:endParaRPr lang="fr-F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3669" y="548680"/>
            <a:ext cx="6792828" cy="702507"/>
          </a:xfrm>
        </p:spPr>
        <p:txBody>
          <a:bodyPr/>
          <a:lstStyle/>
          <a:p>
            <a:r>
              <a:rPr lang="fr-FR" sz="2800" b="1" dirty="0">
                <a:ea typeface="Calibri"/>
                <a:cs typeface="Times New Roman" panose="02020603050405020304" pitchFamily="18" charset="0"/>
              </a:rPr>
              <a:t>Comment se prennent les décisions ?</a:t>
            </a:r>
            <a:endParaRPr lang="fr-FR" sz="2800" b="1" dirty="0">
              <a:cs typeface="Times New Roman" panose="02020603050405020304" pitchFamily="18" charset="0"/>
            </a:endParaRPr>
          </a:p>
        </p:txBody>
      </p:sp>
      <p:pic>
        <p:nvPicPr>
          <p:cNvPr id="5122" name="Picture 2" descr="RÃ©sultat de recherche d'images pour &quot;vote Ã  main levÃ©e&quot;">
            <a:extLst>
              <a:ext uri="{FF2B5EF4-FFF2-40B4-BE49-F238E27FC236}">
                <a16:creationId xmlns:a16="http://schemas.microsoft.com/office/drawing/2014/main" id="{95D00126-D9AF-4E3A-91CE-5AC68E18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1" y="2276872"/>
            <a:ext cx="1937358" cy="12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associÃ©e">
            <a:extLst>
              <a:ext uri="{FF2B5EF4-FFF2-40B4-BE49-F238E27FC236}">
                <a16:creationId xmlns:a16="http://schemas.microsoft.com/office/drawing/2014/main" id="{5F692963-59AF-4F63-AEEF-5D521FDA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6815" y="4669077"/>
            <a:ext cx="1936854" cy="12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9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E96EF8-2466-4460-950F-155B7767B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marL="363538" indent="-363538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Les décisions sont prises à la </a:t>
            </a:r>
            <a:r>
              <a:rPr lang="fr-FR" b="1" cap="none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majorité des ¾ des membres présents ET représentés</a:t>
            </a:r>
          </a:p>
          <a:p>
            <a:pPr marL="363538" indent="-363538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b="1" cap="none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La voix de la tutelle doit figurer dans la majorité</a:t>
            </a:r>
            <a:endParaRPr lang="fr-FR" b="1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cs typeface="Times New Roman" panose="02020603050405020304" pitchFamily="18" charset="0"/>
              </a:rPr>
              <a:t>Quelle est la majorité requise * ?</a:t>
            </a:r>
          </a:p>
        </p:txBody>
      </p:sp>
    </p:spTree>
    <p:extLst>
      <p:ext uri="{BB962C8B-B14F-4D97-AF65-F5344CB8AC3E}">
        <p14:creationId xmlns:p14="http://schemas.microsoft.com/office/powerpoint/2010/main" val="183723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marL="363538" indent="-363538"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Il est obligatoire de rédiger un procès-verbal (PV) comportant les modifications apportées aux statuts de l’Ogec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Les nouveaux statuts de l’Ogec sont annexés au procès-verbal 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Ce procès-verbal est </a:t>
            </a:r>
            <a:r>
              <a:rPr lang="fr-FR" sz="2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conservé avec les autres PV</a:t>
            </a:r>
            <a:endParaRPr lang="fr-FR" sz="2400" cap="none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/>
              <a:t>Procès-verbal de l’AGE*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55C2E3-4366-42BD-BEA0-AA7BAB675B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11" y="2490403"/>
            <a:ext cx="1877194" cy="18771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FD51C6-2B6D-4719-A552-E5654F8C5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>
          <a:xfrm>
            <a:off x="2513658" y="1343359"/>
            <a:ext cx="6301082" cy="46284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b="1" cap="none" dirty="0"/>
              <a:t>CA : </a:t>
            </a:r>
            <a:r>
              <a:rPr lang="fr-FR" cap="none" dirty="0"/>
              <a:t>validation</a:t>
            </a:r>
          </a:p>
          <a:p>
            <a:pPr algn="ctr">
              <a:buNone/>
            </a:pPr>
            <a:endParaRPr lang="fr-FR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b="1" cap="none" dirty="0"/>
              <a:t>Udogec ou Urogec : </a:t>
            </a:r>
            <a:r>
              <a:rPr lang="fr-FR" cap="none" dirty="0"/>
              <a:t>pour avis conforme si d’autres modifications que l’apprentissage étaient apportées </a:t>
            </a:r>
          </a:p>
          <a:p>
            <a:pPr algn="ctr">
              <a:buNone/>
            </a:pPr>
            <a:endParaRPr lang="fr-FR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b="1" cap="none" dirty="0"/>
              <a:t>AG Extraordinaire : </a:t>
            </a:r>
            <a:r>
              <a:rPr lang="fr-FR" cap="none" dirty="0"/>
              <a:t>Vote</a:t>
            </a:r>
          </a:p>
          <a:p>
            <a:pPr algn="ctr">
              <a:buNone/>
            </a:pPr>
            <a:endParaRPr lang="fr-FR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b="1" cap="none" dirty="0"/>
              <a:t>Site </a:t>
            </a:r>
            <a:r>
              <a:rPr lang="fr-FR" b="1" cap="none" dirty="0" err="1"/>
              <a:t>association.gouv</a:t>
            </a:r>
            <a:r>
              <a:rPr lang="fr-FR" b="1" cap="none" dirty="0"/>
              <a:t> : </a:t>
            </a:r>
            <a:r>
              <a:rPr lang="fr-FR" cap="none" dirty="0"/>
              <a:t>Dépôt Déclaration simplifiée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Schéma de la procédure à suivre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5364088" y="1988840"/>
            <a:ext cx="484632" cy="648072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5364088" y="3897053"/>
            <a:ext cx="484632" cy="648072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5364088" y="5338151"/>
            <a:ext cx="484632" cy="648072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5E2131-0934-4C8F-A1A0-32DB14039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63538" indent="-363538"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Elles sont inscrites dans le PV d’AGE*</a:t>
            </a:r>
          </a:p>
          <a:p>
            <a:pPr marL="363538" indent="-363538">
              <a:spcBef>
                <a:spcPts val="0"/>
              </a:spcBef>
              <a:buNone/>
            </a:pPr>
            <a:endParaRPr lang="fr-FR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63538" indent="-363538"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Elles sont paraphées et signées par le président et le secrétaire de l’AGE</a:t>
            </a:r>
          </a:p>
          <a:p>
            <a:pPr marL="363538" indent="-363538">
              <a:spcBef>
                <a:spcPts val="0"/>
              </a:spcBef>
              <a:buNone/>
            </a:pPr>
            <a:endParaRPr lang="fr-FR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63538" indent="-363538"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Les nouveaux statuts de l’Ogec leur sont annexés</a:t>
            </a:r>
          </a:p>
          <a:p>
            <a:pPr marL="0" indent="0">
              <a:buNone/>
            </a:pPr>
            <a:endParaRPr lang="fr-FR" i="1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cs typeface="Times New Roman" panose="02020603050405020304" pitchFamily="18" charset="0"/>
              </a:rPr>
              <a:t>Les résolutions adoptées par l’AGE</a:t>
            </a:r>
          </a:p>
        </p:txBody>
      </p:sp>
    </p:spTree>
    <p:extLst>
      <p:ext uri="{BB962C8B-B14F-4D97-AF65-F5344CB8AC3E}">
        <p14:creationId xmlns:p14="http://schemas.microsoft.com/office/powerpoint/2010/main" val="159723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>
          <a:xfrm>
            <a:off x="2523067" y="1844823"/>
            <a:ext cx="6301082" cy="4326437"/>
          </a:xfrm>
        </p:spPr>
        <p:txBody>
          <a:bodyPr>
            <a:normAutofit/>
          </a:bodyPr>
          <a:lstStyle/>
          <a:p>
            <a:pPr marL="363538" lvl="2">
              <a:spcBef>
                <a:spcPts val="0"/>
              </a:spcBef>
              <a:buFont typeface="Wingdings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à l’Udogec ou l’Urogec</a:t>
            </a:r>
          </a:p>
          <a:p>
            <a:pPr marL="363538" indent="-349250"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63538" lvl="2">
              <a:spcBef>
                <a:spcPts val="0"/>
              </a:spcBef>
              <a:buFont typeface="Wingdings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à la tutelle</a:t>
            </a:r>
          </a:p>
          <a:p>
            <a:pPr marL="363538" indent="-349250">
              <a:spcBef>
                <a:spcPts val="0"/>
              </a:spcBef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63538" lvl="2">
              <a:spcBef>
                <a:spcPts val="0"/>
              </a:spcBef>
              <a:buFont typeface="Wingdings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à la Préfecture*</a:t>
            </a:r>
          </a:p>
          <a:p>
            <a:pPr marL="363538" lvl="2">
              <a:spcBef>
                <a:spcPts val="0"/>
              </a:spcBef>
              <a:buFont typeface="Wingdings" pitchFamily="2" charset="2"/>
              <a:buChar char="Ø"/>
            </a:pPr>
            <a:endParaRPr lang="fr-F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63538" lvl="2">
              <a:spcBef>
                <a:spcPts val="0"/>
              </a:spcBef>
              <a:buFont typeface="Wingdings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éventuellement : au Centre de Formalités des Entreprises** </a:t>
            </a:r>
          </a:p>
          <a:p>
            <a:pPr marL="363538" lvl="2">
              <a:spcBef>
                <a:spcPts val="0"/>
              </a:spcBef>
              <a:buFont typeface="Wingdings" pitchFamily="2" charset="2"/>
              <a:buChar char="Ø"/>
            </a:pPr>
            <a:endParaRPr lang="fr-F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63538" lvl="2">
              <a:spcBef>
                <a:spcPts val="0"/>
              </a:spcBef>
              <a:buFont typeface="Wingdings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et/ou à l’URSSAF***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>
                <a:cs typeface="Times New Roman" panose="02020603050405020304" pitchFamily="18" charset="0"/>
              </a:rPr>
              <a:t>A qui transmettre les nouveaux statuts ?</a:t>
            </a:r>
          </a:p>
        </p:txBody>
      </p:sp>
      <p:pic>
        <p:nvPicPr>
          <p:cNvPr id="7170" name="Picture 2" descr="Image associÃ©e">
            <a:extLst>
              <a:ext uri="{FF2B5EF4-FFF2-40B4-BE49-F238E27FC236}">
                <a16:creationId xmlns:a16="http://schemas.microsoft.com/office/drawing/2014/main" id="{D5111FE4-3206-498C-99DC-1C84E700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1" y="3140968"/>
            <a:ext cx="2037319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3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255D8D-56FB-4BCA-A336-458927FBE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>
          <a:xfrm>
            <a:off x="2523067" y="1844823"/>
            <a:ext cx="6301082" cy="35283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Possibilité de déclarer directement les modifications des statuts sur le site </a:t>
            </a:r>
          </a:p>
          <a:p>
            <a:pPr algn="ctr">
              <a:buNone/>
            </a:pPr>
            <a:r>
              <a:rPr lang="fr-FR" b="1" i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service-public.fr </a:t>
            </a:r>
            <a:endParaRPr lang="fr-FR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fr-FR" sz="2000" cap="none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cliquer sur la rubrique « association » </a:t>
            </a:r>
          </a:p>
          <a:p>
            <a:pPr>
              <a:buFont typeface="Wingdings" pitchFamily="2" charset="2"/>
              <a:buChar char="Ø"/>
            </a:pPr>
            <a:r>
              <a:rPr lang="fr-FR" sz="20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 créer son espace personnel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3668" y="335486"/>
            <a:ext cx="6900332" cy="702507"/>
          </a:xfrm>
        </p:spPr>
        <p:txBody>
          <a:bodyPr/>
          <a:lstStyle/>
          <a:p>
            <a:r>
              <a:rPr lang="fr-FR" sz="2800" b="1" dirty="0">
                <a:cs typeface="Times New Roman" panose="02020603050405020304" pitchFamily="18" charset="0"/>
              </a:rPr>
              <a:t>La déclaration simplifiée en préfecture</a:t>
            </a:r>
          </a:p>
        </p:txBody>
      </p:sp>
      <p:pic>
        <p:nvPicPr>
          <p:cNvPr id="6146" name="Picture 2" descr="RÃ©sultat de recherche d'images pour &quot;service-public&quot;">
            <a:extLst>
              <a:ext uri="{FF2B5EF4-FFF2-40B4-BE49-F238E27FC236}">
                <a16:creationId xmlns:a16="http://schemas.microsoft.com/office/drawing/2014/main" id="{FBA4E581-7AC7-4E65-A7CD-FEC3BB44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740" y="5565776"/>
            <a:ext cx="57150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4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A2A657-45D1-48D8-8230-C1ABB9819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800" cap="none" dirty="0"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fr-FR" sz="2000" b="1" cap="none" dirty="0"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fr-FR" sz="3600" b="1" cap="none" dirty="0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Préalablement</a:t>
            </a:r>
          </a:p>
          <a:p>
            <a:pPr algn="ctr">
              <a:spcBef>
                <a:spcPts val="0"/>
              </a:spcBef>
              <a:buNone/>
            </a:pPr>
            <a:endParaRPr lang="fr-FR" sz="2000" b="1" cap="none" dirty="0"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fr-FR" sz="800" cap="none" dirty="0"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Le</a:t>
            </a: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conseil d’administration </a:t>
            </a: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(CA) de l’Ogec </a:t>
            </a:r>
          </a:p>
          <a:p>
            <a:pPr algn="ctr">
              <a:spcBef>
                <a:spcPts val="0"/>
              </a:spcBef>
              <a:buNone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met à l’ordre du jour l’examen de la modification des statuts pour se mettre en conformité avec la loi pour la liberté de choisir son avenir professionnel</a:t>
            </a:r>
          </a:p>
          <a:p>
            <a:pPr marL="914400" lvl="2" indent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3668" y="548680"/>
            <a:ext cx="7080860" cy="702507"/>
          </a:xfrm>
        </p:spPr>
        <p:txBody>
          <a:bodyPr>
            <a:noAutofit/>
          </a:bodyPr>
          <a:lstStyle/>
          <a:p>
            <a:r>
              <a:rPr lang="fr-FR" sz="2400" b="1" dirty="0"/>
              <a:t>Quels organes de l’OGEC sont compétents ?</a:t>
            </a:r>
          </a:p>
        </p:txBody>
      </p:sp>
    </p:spTree>
    <p:extLst>
      <p:ext uri="{BB962C8B-B14F-4D97-AF65-F5344CB8AC3E}">
        <p14:creationId xmlns:p14="http://schemas.microsoft.com/office/powerpoint/2010/main" val="60055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7738ED-0BD4-462B-AAE3-3112B3982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fr-FR" sz="2000" cap="none" dirty="0"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fr-FR" sz="3600" b="1" cap="none" dirty="0">
                <a:solidFill>
                  <a:srgbClr val="00A9C2"/>
                </a:solidFill>
                <a:cs typeface="Times New Roman" panose="02020603050405020304" pitchFamily="18" charset="0"/>
              </a:rPr>
              <a:t>Puis</a:t>
            </a:r>
          </a:p>
          <a:p>
            <a:pPr algn="ctr">
              <a:spcBef>
                <a:spcPts val="0"/>
              </a:spcBef>
              <a:buNone/>
            </a:pPr>
            <a:endParaRPr lang="fr-FR" sz="2000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Si le CA apporte d’autres modifications</a:t>
            </a:r>
          </a:p>
          <a:p>
            <a:pPr algn="ctr">
              <a:spcBef>
                <a:spcPts val="0"/>
              </a:spcBef>
              <a:buNone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aux statuts-type, elles sont adressées à l’</a:t>
            </a:r>
            <a: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Udogec </a:t>
            </a: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(ou l’Urogec) pour avis conforme.</a:t>
            </a:r>
          </a:p>
          <a:p>
            <a:pPr>
              <a:buNone/>
            </a:pPr>
            <a:endParaRPr lang="fr-FR" cap="non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3668" y="501649"/>
            <a:ext cx="6792828" cy="702507"/>
          </a:xfrm>
        </p:spPr>
        <p:txBody>
          <a:bodyPr>
            <a:noAutofit/>
          </a:bodyPr>
          <a:lstStyle/>
          <a:p>
            <a:r>
              <a:rPr lang="fr-FR" sz="2400" b="1" dirty="0"/>
              <a:t>Quels organes de l’OGEC sont compétents ?</a:t>
            </a:r>
          </a:p>
        </p:txBody>
      </p:sp>
    </p:spTree>
    <p:extLst>
      <p:ext uri="{BB962C8B-B14F-4D97-AF65-F5344CB8AC3E}">
        <p14:creationId xmlns:p14="http://schemas.microsoft.com/office/powerpoint/2010/main" val="60055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3C94BB-E55A-474D-A729-B9C2DC680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endParaRPr lang="fr-FR" sz="2000" b="1" cap="none" dirty="0"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fr-FR" b="1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L’assemblée générale extraordinaire </a:t>
            </a: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(AGE) est seule compétente pour modifier et adopter les statuts de l’Ogec</a:t>
            </a:r>
          </a:p>
          <a:p>
            <a:pPr>
              <a:buNone/>
            </a:pPr>
            <a:endParaRPr lang="fr-FR" cap="non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3067" y="548680"/>
            <a:ext cx="6620933" cy="702507"/>
          </a:xfrm>
        </p:spPr>
        <p:txBody>
          <a:bodyPr>
            <a:noAutofit/>
          </a:bodyPr>
          <a:lstStyle/>
          <a:p>
            <a:r>
              <a:rPr lang="fr-FR" sz="2800" b="1" dirty="0"/>
              <a:t>Quels organes de l’OGEC sont compétents ?</a:t>
            </a:r>
          </a:p>
        </p:txBody>
      </p:sp>
      <p:pic>
        <p:nvPicPr>
          <p:cNvPr id="9218" name="Picture 2" descr="RÃ©sultat de recherche d'images pour &quot;organes compÃ©tents&quot;">
            <a:extLst>
              <a:ext uri="{FF2B5EF4-FFF2-40B4-BE49-F238E27FC236}">
                <a16:creationId xmlns:a16="http://schemas.microsoft.com/office/drawing/2014/main" id="{2FE4856C-AA9D-4155-827E-0B39C938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907" y="4243965"/>
            <a:ext cx="5241402" cy="20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5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E7F510-963F-4648-AE1F-86CF0B163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Le président 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Tout administrateur de l’Ogec mandaté à cet effet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Deux des trois membres de droit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cs typeface="Times New Roman" panose="02020603050405020304" pitchFamily="18" charset="0"/>
              </a:rPr>
              <a:t>Qui peut convoquer l’AGE * ? </a:t>
            </a:r>
          </a:p>
        </p:txBody>
      </p:sp>
      <p:pic>
        <p:nvPicPr>
          <p:cNvPr id="8194" name="Picture 2" descr="RÃ©sultat de recherche d'images pour &quot;ne sont pas convoquÃ©s assemblÃ©e gÃ©nÃ©rale&quot;">
            <a:extLst>
              <a:ext uri="{FF2B5EF4-FFF2-40B4-BE49-F238E27FC236}">
                <a16:creationId xmlns:a16="http://schemas.microsoft.com/office/drawing/2014/main" id="{E4AFA4C1-15A0-449A-9A48-5B225049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718645"/>
            <a:ext cx="30765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1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CA1C0F-C774-41D8-BF17-E041E9090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fr-FR" b="1" dirty="0">
                <a:solidFill>
                  <a:schemeClr val="tx1"/>
                </a:solidFill>
                <a:cs typeface="Times New Roman" panose="02020603050405020304" pitchFamily="18" charset="0"/>
              </a:rPr>
              <a:t>Les membres actifs :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les administrateurs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l’ensemble des membres de l’Ogec</a:t>
            </a:r>
          </a:p>
          <a:p>
            <a:pPr lvl="2">
              <a:spcBef>
                <a:spcPts val="0"/>
              </a:spcBef>
              <a:buNone/>
            </a:pPr>
            <a:endParaRPr lang="fr-F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fr-FR" b="1" dirty="0">
                <a:solidFill>
                  <a:schemeClr val="tx1"/>
                </a:solidFill>
                <a:cs typeface="Times New Roman" panose="02020603050405020304" pitchFamily="18" charset="0"/>
              </a:rPr>
              <a:t>Les membres de droit :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le représentant de la tutelle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le président d’Udo/Urogec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le président de l’Apel</a:t>
            </a:r>
          </a:p>
          <a:p>
            <a:pPr lvl="2">
              <a:spcBef>
                <a:spcPts val="0"/>
              </a:spcBef>
              <a:buNone/>
            </a:pPr>
            <a:endParaRPr lang="fr-F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fr-FR" b="1" dirty="0">
                <a:solidFill>
                  <a:schemeClr val="tx1"/>
                </a:solidFill>
                <a:cs typeface="Times New Roman" panose="02020603050405020304" pitchFamily="18" charset="0"/>
              </a:rPr>
              <a:t>Le chef d’établissement</a:t>
            </a: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</a:rPr>
              <a:t>*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cs typeface="Times New Roman" panose="02020603050405020304" pitchFamily="18" charset="0"/>
              </a:rPr>
              <a:t>Qui est invité à l’AGE ?</a:t>
            </a:r>
          </a:p>
        </p:txBody>
      </p:sp>
    </p:spTree>
    <p:extLst>
      <p:ext uri="{BB962C8B-B14F-4D97-AF65-F5344CB8AC3E}">
        <p14:creationId xmlns:p14="http://schemas.microsoft.com/office/powerpoint/2010/main" val="69411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7FE55E-AB77-4FD3-A07E-710D94A50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fr-FR" dirty="0">
                <a:solidFill>
                  <a:srgbClr val="00A9C2"/>
                </a:solidFill>
                <a:cs typeface="Times New Roman" panose="02020603050405020304" pitchFamily="18" charset="0"/>
              </a:rPr>
              <a:t>  </a:t>
            </a:r>
            <a:r>
              <a:rPr lang="fr-FR" b="1" dirty="0">
                <a:solidFill>
                  <a:srgbClr val="00A9C2"/>
                </a:solidFill>
                <a:cs typeface="Times New Roman" panose="02020603050405020304" pitchFamily="18" charset="0"/>
              </a:rPr>
              <a:t>Les représentants 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fr-FR" b="1" dirty="0">
              <a:solidFill>
                <a:srgbClr val="00A9C2"/>
              </a:solidFill>
              <a:cs typeface="Times New Roman" panose="02020603050405020304" pitchFamily="18" charset="0"/>
            </a:endParaRPr>
          </a:p>
          <a:p>
            <a:pPr marL="987425" lvl="4" indent="-363538">
              <a:spcBef>
                <a:spcPts val="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de la commune </a:t>
            </a:r>
          </a:p>
          <a:p>
            <a:pPr marL="987425" lvl="4" indent="-363538">
              <a:spcBef>
                <a:spcPts val="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du conseil départemental</a:t>
            </a:r>
          </a:p>
          <a:p>
            <a:pPr marL="987425" lvl="4" indent="-363538">
              <a:spcBef>
                <a:spcPts val="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du conseil régional</a:t>
            </a:r>
          </a:p>
          <a:p>
            <a:pPr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cs typeface="Times New Roman" panose="02020603050405020304" pitchFamily="18" charset="0"/>
              </a:rPr>
              <a:t>Ne sont pas convoqués à l’AGE?</a:t>
            </a:r>
          </a:p>
        </p:txBody>
      </p:sp>
    </p:spTree>
    <p:extLst>
      <p:ext uri="{BB962C8B-B14F-4D97-AF65-F5344CB8AC3E}">
        <p14:creationId xmlns:p14="http://schemas.microsoft.com/office/powerpoint/2010/main" val="238985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686A2E-A96D-4F2B-AD9C-CF65B2065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5"/>
          </p:nvPr>
        </p:nvSpPr>
        <p:spPr>
          <a:xfrm>
            <a:off x="2523067" y="1542817"/>
            <a:ext cx="6301082" cy="2534255"/>
          </a:xfrm>
        </p:spPr>
        <p:txBody>
          <a:bodyPr>
            <a:normAutofit/>
          </a:bodyPr>
          <a:lstStyle/>
          <a:p>
            <a:pPr marL="363538" indent="-363538"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</a:rPr>
              <a:t>L’ordre du jour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</a:rPr>
              <a:t>Le projet de résolution soumis au vote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</a:rPr>
              <a:t>Le lieu de réunion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fr-FR" cap="none" dirty="0">
                <a:solidFill>
                  <a:schemeClr val="tx1"/>
                </a:solidFill>
              </a:rPr>
              <a:t>Le jour et l’heure de réunion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/>
              <a:t>Que contient la convocation ? *</a:t>
            </a:r>
          </a:p>
        </p:txBody>
      </p:sp>
      <p:pic>
        <p:nvPicPr>
          <p:cNvPr id="5" name="Picture 2" descr="RÃ©sultat de recherche d'images pour &quot;15 jours avant&quot;">
            <a:extLst>
              <a:ext uri="{FF2B5EF4-FFF2-40B4-BE49-F238E27FC236}">
                <a16:creationId xmlns:a16="http://schemas.microsoft.com/office/drawing/2014/main" id="{B1AC5BA4-23E0-42F9-9275-47DD4E0B7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371758"/>
            <a:ext cx="1923619" cy="15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ntrepris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ntrepris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FC23C21A639439D643353DACAB4B7" ma:contentTypeVersion="9" ma:contentTypeDescription="Crée un document." ma:contentTypeScope="" ma:versionID="3f0af27761c8ea8245bf27ebc4931d17">
  <xsd:schema xmlns:xsd="http://www.w3.org/2001/XMLSchema" xmlns:xs="http://www.w3.org/2001/XMLSchema" xmlns:p="http://schemas.microsoft.com/office/2006/metadata/properties" xmlns:ns2="18d5b76b-1b12-4210-be78-d48abaaad40f" xmlns:ns3="9f503f91-4889-4f11-8e7e-4aa5c889cd6e" targetNamespace="http://schemas.microsoft.com/office/2006/metadata/properties" ma:root="true" ma:fieldsID="97d360d368170747def6e4f918f84eec" ns2:_="" ns3:_="">
    <xsd:import namespace="18d5b76b-1b12-4210-be78-d48abaaad40f"/>
    <xsd:import namespace="9f503f91-4889-4f11-8e7e-4aa5c889cd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5b76b-1b12-4210-be78-d48abaaad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03f91-4889-4f11-8e7e-4aa5c889cd6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DD916-32C0-4864-9374-D8B428E68B90}">
  <ds:schemaRefs>
    <ds:schemaRef ds:uri="37dd6903-f520-4ad8-a48d-e017377dabc4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076f777d-9265-4d62-83c6-f038d6f8d55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8B00F4-E8C6-4FDE-AECA-1B9C11BC8F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816474-61F4-410A-B377-F252E7971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5b76b-1b12-4210-be78-d48abaaad40f"/>
    <ds:schemaRef ds:uri="9f503f91-4889-4f11-8e7e-4aa5c889cd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169°_Masque PPT corporate</Template>
  <TotalTime>0</TotalTime>
  <Words>1060</Words>
  <Application>Microsoft Office PowerPoint</Application>
  <PresentationFormat>Affichage à l'écran (4:3)</PresentationFormat>
  <Paragraphs>176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Entreprise</vt:lpstr>
      <vt:lpstr>Adoption des nouveaux statuts Ogec    </vt:lpstr>
      <vt:lpstr>Schéma de la procédure à suivre</vt:lpstr>
      <vt:lpstr>Quels organes de l’OGEC sont compétents ?</vt:lpstr>
      <vt:lpstr>Quels organes de l’OGEC sont compétents ?</vt:lpstr>
      <vt:lpstr>Quels organes de l’OGEC sont compétents ?</vt:lpstr>
      <vt:lpstr>Qui peut convoquer l’AGE * ? </vt:lpstr>
      <vt:lpstr>Qui est invité à l’AGE ?</vt:lpstr>
      <vt:lpstr>Ne sont pas convoqués à l’AGE?</vt:lpstr>
      <vt:lpstr>Que contient la convocation ? *</vt:lpstr>
      <vt:lpstr>Comment est envoyée la convocation ?</vt:lpstr>
      <vt:lpstr>Quel délai pour envoyer la convocation ?</vt:lpstr>
      <vt:lpstr>Les membres peuvent-ils se faire représenter?</vt:lpstr>
      <vt:lpstr>Qui préside l’AGE ?</vt:lpstr>
      <vt:lpstr>Quel quorum* doit être respecté ?</vt:lpstr>
      <vt:lpstr>Si le quorum n’est pas atteint ?</vt:lpstr>
      <vt:lpstr>Qui a le droit de voter ?</vt:lpstr>
      <vt:lpstr>Comment se prennent les décisions ?</vt:lpstr>
      <vt:lpstr>Quelle est la majorité requise * ?</vt:lpstr>
      <vt:lpstr>Procès-verbal de l’AGE*</vt:lpstr>
      <vt:lpstr>Les résolutions adoptées par l’AGE</vt:lpstr>
      <vt:lpstr>A qui transmettre les nouveaux statuts ?</vt:lpstr>
      <vt:lpstr>La déclaration simplifiée en préfecture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PRESIDENT D’OGEC</dc:title>
  <dc:creator/>
  <cp:lastModifiedBy/>
  <cp:revision>3</cp:revision>
  <dcterms:created xsi:type="dcterms:W3CDTF">2011-02-10T12:55:31Z</dcterms:created>
  <dcterms:modified xsi:type="dcterms:W3CDTF">2022-03-22T15:51:52Z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  <property fmtid="{D5CDD505-2E9C-101B-9397-08002B2CF9AE}" pid="3" name="ContentTypeId">
    <vt:lpwstr>0x010100609FC23C21A639439D643353DACAB4B7</vt:lpwstr>
  </property>
</Properties>
</file>