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4"/>
  </p:notesMasterIdLst>
  <p:handoutMasterIdLst>
    <p:handoutMasterId r:id="rId15"/>
  </p:handoutMasterIdLst>
  <p:sldIdLst>
    <p:sldId id="343" r:id="rId2"/>
    <p:sldId id="338" r:id="rId3"/>
    <p:sldId id="353" r:id="rId4"/>
    <p:sldId id="342" r:id="rId5"/>
    <p:sldId id="355" r:id="rId6"/>
    <p:sldId id="354" r:id="rId7"/>
    <p:sldId id="360" r:id="rId8"/>
    <p:sldId id="357" r:id="rId9"/>
    <p:sldId id="361" r:id="rId10"/>
    <p:sldId id="362" r:id="rId11"/>
    <p:sldId id="344" r:id="rId12"/>
    <p:sldId id="356" r:id="rId13"/>
  </p:sldIdLst>
  <p:sldSz cx="9474200" cy="7112000"/>
  <p:notesSz cx="6799263" cy="9929813"/>
  <p:defaultTextStyle>
    <a:defPPr>
      <a:defRPr lang="en-GB"/>
    </a:defPPr>
    <a:lvl1pPr algn="ctr" rtl="0" eaLnBrk="0" fontAlgn="base" hangingPunct="0">
      <a:lnSpc>
        <a:spcPct val="85000"/>
      </a:lnSpc>
      <a:spcBef>
        <a:spcPct val="0"/>
      </a:spcBef>
      <a:spcAft>
        <a:spcPct val="0"/>
      </a:spcAft>
      <a:defRPr sz="1400" b="1" kern="1200">
        <a:solidFill>
          <a:schemeClr val="bg1"/>
        </a:solidFill>
        <a:latin typeface="Trebuchet MS" pitchFamily="34" charset="0"/>
        <a:ea typeface="+mn-ea"/>
        <a:cs typeface="+mn-cs"/>
      </a:defRPr>
    </a:lvl1pPr>
    <a:lvl2pPr marL="457200" algn="ctr" rtl="0" eaLnBrk="0" fontAlgn="base" hangingPunct="0">
      <a:lnSpc>
        <a:spcPct val="85000"/>
      </a:lnSpc>
      <a:spcBef>
        <a:spcPct val="0"/>
      </a:spcBef>
      <a:spcAft>
        <a:spcPct val="0"/>
      </a:spcAft>
      <a:defRPr sz="1400" b="1" kern="1200">
        <a:solidFill>
          <a:schemeClr val="bg1"/>
        </a:solidFill>
        <a:latin typeface="Trebuchet MS" pitchFamily="34" charset="0"/>
        <a:ea typeface="+mn-ea"/>
        <a:cs typeface="+mn-cs"/>
      </a:defRPr>
    </a:lvl2pPr>
    <a:lvl3pPr marL="914400" algn="ctr" rtl="0" eaLnBrk="0" fontAlgn="base" hangingPunct="0">
      <a:lnSpc>
        <a:spcPct val="85000"/>
      </a:lnSpc>
      <a:spcBef>
        <a:spcPct val="0"/>
      </a:spcBef>
      <a:spcAft>
        <a:spcPct val="0"/>
      </a:spcAft>
      <a:defRPr sz="1400" b="1" kern="1200">
        <a:solidFill>
          <a:schemeClr val="bg1"/>
        </a:solidFill>
        <a:latin typeface="Trebuchet MS" pitchFamily="34" charset="0"/>
        <a:ea typeface="+mn-ea"/>
        <a:cs typeface="+mn-cs"/>
      </a:defRPr>
    </a:lvl3pPr>
    <a:lvl4pPr marL="1371600" algn="ctr" rtl="0" eaLnBrk="0" fontAlgn="base" hangingPunct="0">
      <a:lnSpc>
        <a:spcPct val="85000"/>
      </a:lnSpc>
      <a:spcBef>
        <a:spcPct val="0"/>
      </a:spcBef>
      <a:spcAft>
        <a:spcPct val="0"/>
      </a:spcAft>
      <a:defRPr sz="1400" b="1" kern="1200">
        <a:solidFill>
          <a:schemeClr val="bg1"/>
        </a:solidFill>
        <a:latin typeface="Trebuchet MS" pitchFamily="34" charset="0"/>
        <a:ea typeface="+mn-ea"/>
        <a:cs typeface="+mn-cs"/>
      </a:defRPr>
    </a:lvl4pPr>
    <a:lvl5pPr marL="1828800" algn="ctr" rtl="0" eaLnBrk="0" fontAlgn="base" hangingPunct="0">
      <a:lnSpc>
        <a:spcPct val="85000"/>
      </a:lnSpc>
      <a:spcBef>
        <a:spcPct val="0"/>
      </a:spcBef>
      <a:spcAft>
        <a:spcPct val="0"/>
      </a:spcAft>
      <a:defRPr sz="1400" b="1" kern="1200">
        <a:solidFill>
          <a:schemeClr val="bg1"/>
        </a:solidFill>
        <a:latin typeface="Trebuchet MS" pitchFamily="34" charset="0"/>
        <a:ea typeface="+mn-ea"/>
        <a:cs typeface="+mn-cs"/>
      </a:defRPr>
    </a:lvl5pPr>
    <a:lvl6pPr marL="2286000" algn="l" defTabSz="914400" rtl="0" eaLnBrk="1" latinLnBrk="0" hangingPunct="1">
      <a:defRPr sz="1400" b="1" kern="1200">
        <a:solidFill>
          <a:schemeClr val="bg1"/>
        </a:solidFill>
        <a:latin typeface="Trebuchet MS" pitchFamily="34" charset="0"/>
        <a:ea typeface="+mn-ea"/>
        <a:cs typeface="+mn-cs"/>
      </a:defRPr>
    </a:lvl6pPr>
    <a:lvl7pPr marL="2743200" algn="l" defTabSz="914400" rtl="0" eaLnBrk="1" latinLnBrk="0" hangingPunct="1">
      <a:defRPr sz="1400" b="1" kern="1200">
        <a:solidFill>
          <a:schemeClr val="bg1"/>
        </a:solidFill>
        <a:latin typeface="Trebuchet MS" pitchFamily="34" charset="0"/>
        <a:ea typeface="+mn-ea"/>
        <a:cs typeface="+mn-cs"/>
      </a:defRPr>
    </a:lvl7pPr>
    <a:lvl8pPr marL="3200400" algn="l" defTabSz="914400" rtl="0" eaLnBrk="1" latinLnBrk="0" hangingPunct="1">
      <a:defRPr sz="1400" b="1" kern="1200">
        <a:solidFill>
          <a:schemeClr val="bg1"/>
        </a:solidFill>
        <a:latin typeface="Trebuchet MS" pitchFamily="34" charset="0"/>
        <a:ea typeface="+mn-ea"/>
        <a:cs typeface="+mn-cs"/>
      </a:defRPr>
    </a:lvl8pPr>
    <a:lvl9pPr marL="3657600" algn="l" defTabSz="914400" rtl="0" eaLnBrk="1" latinLnBrk="0" hangingPunct="1">
      <a:defRPr sz="1400" b="1" kern="1200">
        <a:solidFill>
          <a:schemeClr val="bg1"/>
        </a:solidFill>
        <a:latin typeface="Trebuchet MS" pitchFamily="34" charset="0"/>
        <a:ea typeface="+mn-ea"/>
        <a:cs typeface="+mn-cs"/>
      </a:defRPr>
    </a:lvl9pPr>
  </p:defaultTextStyle>
  <p:extLst>
    <p:ext uri="{EFAFB233-063F-42B5-8137-9DF3F51BA10A}">
      <p15:sldGuideLst xmlns:p15="http://schemas.microsoft.com/office/powerpoint/2012/main">
        <p15:guide id="1" orient="horz" pos="426">
          <p15:clr>
            <a:srgbClr val="A4A3A4"/>
          </p15:clr>
        </p15:guide>
        <p15:guide id="2" pos="399">
          <p15:clr>
            <a:srgbClr val="A4A3A4"/>
          </p15:clr>
        </p15:guide>
      </p15:sldGuideLst>
    </p:ext>
    <p:ext uri="{2D200454-40CA-4A62-9FC3-DE9A4176ACB9}">
      <p15:notesGuideLst xmlns:p15="http://schemas.microsoft.com/office/powerpoint/2012/main">
        <p15:guide id="1" orient="horz" pos="2851" userDrawn="1">
          <p15:clr>
            <a:srgbClr val="A4A3A4"/>
          </p15:clr>
        </p15:guide>
        <p15:guide id="2" orient="horz" pos="452" userDrawn="1">
          <p15:clr>
            <a:srgbClr val="A4A3A4"/>
          </p15:clr>
        </p15:guide>
        <p15:guide id="3" pos="657" userDrawn="1">
          <p15:clr>
            <a:srgbClr val="A4A3A4"/>
          </p15:clr>
        </p15:guide>
        <p15:guide id="4" pos="36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BE1"/>
    <a:srgbClr val="E0DCCC"/>
    <a:srgbClr val="FFCC99"/>
    <a:srgbClr val="CC3300"/>
    <a:srgbClr val="800000"/>
    <a:srgbClr val="993300"/>
    <a:srgbClr val="0033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67" autoAdjust="0"/>
    <p:restoredTop sz="66983" autoAdjust="0"/>
  </p:normalViewPr>
  <p:slideViewPr>
    <p:cSldViewPr snapToObjects="1">
      <p:cViewPr varScale="1">
        <p:scale>
          <a:sx n="90" d="100"/>
          <a:sy n="90" d="100"/>
        </p:scale>
        <p:origin x="996" y="51"/>
      </p:cViewPr>
      <p:guideLst>
        <p:guide orient="horz" pos="426"/>
        <p:guide pos="3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44" d="100"/>
          <a:sy n="44" d="100"/>
        </p:scale>
        <p:origin x="-1992" y="-120"/>
      </p:cViewPr>
      <p:guideLst>
        <p:guide orient="horz" pos="2851"/>
        <p:guide orient="horz" pos="452"/>
        <p:guide pos="657"/>
        <p:guide pos="36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6399"/>
            <a:ext cx="2946562" cy="465460"/>
          </a:xfrm>
          <a:prstGeom prst="rect">
            <a:avLst/>
          </a:prstGeom>
          <a:noFill/>
          <a:ln w="9525">
            <a:noFill/>
            <a:miter lim="800000"/>
            <a:headEnd/>
            <a:tailEnd/>
          </a:ln>
          <a:effectLst/>
        </p:spPr>
        <p:txBody>
          <a:bodyPr vert="horz" wrap="square" lIns="19159" tIns="0" rIns="19159" bIns="0" numCol="1" anchor="t" anchorCtr="0" compatLnSpc="1">
            <a:prstTxWarp prst="textNoShape">
              <a:avLst/>
            </a:prstTxWarp>
          </a:bodyPr>
          <a:lstStyle>
            <a:lvl1pPr algn="l" defTabSz="765744">
              <a:lnSpc>
                <a:spcPct val="100000"/>
              </a:lnSpc>
              <a:defRPr sz="1000" b="0" i="1" smtClean="0">
                <a:solidFill>
                  <a:schemeClr val="tx1"/>
                </a:solidFill>
                <a:latin typeface="Times New Roman" pitchFamily="18" charset="0"/>
              </a:defRPr>
            </a:lvl1pPr>
          </a:lstStyle>
          <a:p>
            <a:pPr>
              <a:defRPr/>
            </a:pPr>
            <a:endParaRPr lang="en-GB"/>
          </a:p>
        </p:txBody>
      </p:sp>
      <p:sp>
        <p:nvSpPr>
          <p:cNvPr id="3075" name="Rectangle 3"/>
          <p:cNvSpPr>
            <a:spLocks noGrp="1" noChangeArrowheads="1"/>
          </p:cNvSpPr>
          <p:nvPr>
            <p:ph type="dt" sz="quarter" idx="1"/>
          </p:nvPr>
        </p:nvSpPr>
        <p:spPr bwMode="auto">
          <a:xfrm>
            <a:off x="3852704" y="6399"/>
            <a:ext cx="2946562" cy="465460"/>
          </a:xfrm>
          <a:prstGeom prst="rect">
            <a:avLst/>
          </a:prstGeom>
          <a:noFill/>
          <a:ln w="9525">
            <a:noFill/>
            <a:miter lim="800000"/>
            <a:headEnd/>
            <a:tailEnd/>
          </a:ln>
          <a:effectLst/>
        </p:spPr>
        <p:txBody>
          <a:bodyPr vert="horz" wrap="square" lIns="19159" tIns="0" rIns="19159" bIns="0" numCol="1" anchor="t" anchorCtr="0" compatLnSpc="1">
            <a:prstTxWarp prst="textNoShape">
              <a:avLst/>
            </a:prstTxWarp>
          </a:bodyPr>
          <a:lstStyle>
            <a:lvl1pPr algn="r" defTabSz="765744">
              <a:lnSpc>
                <a:spcPct val="100000"/>
              </a:lnSpc>
              <a:defRPr sz="1000" b="0" i="1" smtClean="0">
                <a:solidFill>
                  <a:schemeClr val="tx1"/>
                </a:solidFill>
                <a:latin typeface="Times New Roman" pitchFamily="18" charset="0"/>
              </a:defRPr>
            </a:lvl1pPr>
          </a:lstStyle>
          <a:p>
            <a:pPr>
              <a:defRPr/>
            </a:pPr>
            <a:endParaRPr lang="en-GB"/>
          </a:p>
        </p:txBody>
      </p:sp>
      <p:sp>
        <p:nvSpPr>
          <p:cNvPr id="3076" name="Rectangle 4"/>
          <p:cNvSpPr>
            <a:spLocks noGrp="1" noChangeArrowheads="1"/>
          </p:cNvSpPr>
          <p:nvPr>
            <p:ph type="ftr" sz="quarter" idx="2"/>
          </p:nvPr>
        </p:nvSpPr>
        <p:spPr bwMode="auto">
          <a:xfrm>
            <a:off x="2" y="9457956"/>
            <a:ext cx="2946562" cy="465460"/>
          </a:xfrm>
          <a:prstGeom prst="rect">
            <a:avLst/>
          </a:prstGeom>
          <a:noFill/>
          <a:ln w="9525">
            <a:noFill/>
            <a:miter lim="800000"/>
            <a:headEnd/>
            <a:tailEnd/>
          </a:ln>
          <a:effectLst/>
        </p:spPr>
        <p:txBody>
          <a:bodyPr vert="horz" wrap="square" lIns="19159" tIns="0" rIns="19159" bIns="0" numCol="1" anchor="b" anchorCtr="0" compatLnSpc="1">
            <a:prstTxWarp prst="textNoShape">
              <a:avLst/>
            </a:prstTxWarp>
          </a:bodyPr>
          <a:lstStyle>
            <a:lvl1pPr algn="l" defTabSz="765744">
              <a:lnSpc>
                <a:spcPct val="100000"/>
              </a:lnSpc>
              <a:defRPr sz="1000" b="0" i="1" smtClean="0">
                <a:solidFill>
                  <a:schemeClr val="tx1"/>
                </a:solidFill>
                <a:latin typeface="Times New Roman" pitchFamily="18" charset="0"/>
              </a:defRPr>
            </a:lvl1pPr>
          </a:lstStyle>
          <a:p>
            <a:pPr>
              <a:defRPr/>
            </a:pPr>
            <a:r>
              <a:rPr lang="en-GB"/>
              <a:t>Parcours cadres confirmés</a:t>
            </a:r>
          </a:p>
        </p:txBody>
      </p:sp>
      <p:sp>
        <p:nvSpPr>
          <p:cNvPr id="3077" name="Rectangle 5"/>
          <p:cNvSpPr>
            <a:spLocks noGrp="1" noChangeArrowheads="1"/>
          </p:cNvSpPr>
          <p:nvPr>
            <p:ph type="sldNum" sz="quarter" idx="3"/>
          </p:nvPr>
        </p:nvSpPr>
        <p:spPr bwMode="auto">
          <a:xfrm>
            <a:off x="3852704" y="9457956"/>
            <a:ext cx="2946562" cy="465460"/>
          </a:xfrm>
          <a:prstGeom prst="rect">
            <a:avLst/>
          </a:prstGeom>
          <a:noFill/>
          <a:ln w="9525">
            <a:noFill/>
            <a:miter lim="800000"/>
            <a:headEnd/>
            <a:tailEnd/>
          </a:ln>
          <a:effectLst/>
        </p:spPr>
        <p:txBody>
          <a:bodyPr vert="horz" wrap="square" lIns="19159" tIns="0" rIns="19159" bIns="0" numCol="1" anchor="b" anchorCtr="0" compatLnSpc="1">
            <a:prstTxWarp prst="textNoShape">
              <a:avLst/>
            </a:prstTxWarp>
          </a:bodyPr>
          <a:lstStyle>
            <a:lvl1pPr algn="r" defTabSz="765744">
              <a:lnSpc>
                <a:spcPct val="100000"/>
              </a:lnSpc>
              <a:defRPr sz="1000" b="0" i="1" smtClean="0">
                <a:solidFill>
                  <a:schemeClr val="tx1"/>
                </a:solidFill>
                <a:latin typeface="Times New Roman" pitchFamily="18" charset="0"/>
              </a:defRPr>
            </a:lvl1pPr>
          </a:lstStyle>
          <a:p>
            <a:pPr>
              <a:defRPr/>
            </a:pPr>
            <a:fld id="{7C713F7C-FB5C-49F8-A9B7-82B95223BBD6}" type="slidenum">
              <a:rPr lang="en-GB"/>
              <a:pPr>
                <a:defRPr/>
              </a:pPr>
              <a:t>‹N°›</a:t>
            </a:fld>
            <a:endParaRPr lang="en-GB"/>
          </a:p>
        </p:txBody>
      </p:sp>
    </p:spTree>
    <p:extLst>
      <p:ext uri="{BB962C8B-B14F-4D97-AF65-F5344CB8AC3E}">
        <p14:creationId xmlns:p14="http://schemas.microsoft.com/office/powerpoint/2010/main" val="4007741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6399"/>
            <a:ext cx="2946562" cy="465460"/>
          </a:xfrm>
          <a:prstGeom prst="rect">
            <a:avLst/>
          </a:prstGeom>
          <a:noFill/>
          <a:ln w="9525">
            <a:noFill/>
            <a:miter lim="800000"/>
            <a:headEnd/>
            <a:tailEnd/>
          </a:ln>
          <a:effectLst/>
        </p:spPr>
        <p:txBody>
          <a:bodyPr vert="horz" wrap="square" lIns="19159" tIns="0" rIns="19159" bIns="0" numCol="1" anchor="t" anchorCtr="0" compatLnSpc="1">
            <a:prstTxWarp prst="textNoShape">
              <a:avLst/>
            </a:prstTxWarp>
          </a:bodyPr>
          <a:lstStyle>
            <a:lvl1pPr algn="l" defTabSz="765744">
              <a:lnSpc>
                <a:spcPct val="100000"/>
              </a:lnSpc>
              <a:defRPr sz="1000" b="0" i="1" smtClean="0">
                <a:solidFill>
                  <a:schemeClr val="tx1"/>
                </a:solidFill>
                <a:latin typeface="Times New Roman" pitchFamily="18" charset="0"/>
              </a:defRPr>
            </a:lvl1pPr>
          </a:lstStyle>
          <a:p>
            <a:pPr>
              <a:defRPr/>
            </a:pPr>
            <a:endParaRPr lang="en-GB"/>
          </a:p>
        </p:txBody>
      </p:sp>
      <p:sp>
        <p:nvSpPr>
          <p:cNvPr id="2051" name="Rectangle 3"/>
          <p:cNvSpPr>
            <a:spLocks noGrp="1" noChangeArrowheads="1"/>
          </p:cNvSpPr>
          <p:nvPr>
            <p:ph type="dt" idx="1"/>
          </p:nvPr>
        </p:nvSpPr>
        <p:spPr bwMode="auto">
          <a:xfrm>
            <a:off x="3852704" y="6399"/>
            <a:ext cx="2946562" cy="465460"/>
          </a:xfrm>
          <a:prstGeom prst="rect">
            <a:avLst/>
          </a:prstGeom>
          <a:noFill/>
          <a:ln w="9525">
            <a:noFill/>
            <a:miter lim="800000"/>
            <a:headEnd/>
            <a:tailEnd/>
          </a:ln>
          <a:effectLst/>
        </p:spPr>
        <p:txBody>
          <a:bodyPr vert="horz" wrap="square" lIns="19159" tIns="0" rIns="19159" bIns="0" numCol="1" anchor="t" anchorCtr="0" compatLnSpc="1">
            <a:prstTxWarp prst="textNoShape">
              <a:avLst/>
            </a:prstTxWarp>
          </a:bodyPr>
          <a:lstStyle>
            <a:lvl1pPr algn="r" defTabSz="765744">
              <a:lnSpc>
                <a:spcPct val="100000"/>
              </a:lnSpc>
              <a:defRPr sz="1000" b="0" i="1" smtClean="0">
                <a:solidFill>
                  <a:schemeClr val="tx1"/>
                </a:solidFill>
                <a:latin typeface="Times New Roman" pitchFamily="18" charset="0"/>
              </a:defRPr>
            </a:lvl1pPr>
          </a:lstStyle>
          <a:p>
            <a:pPr>
              <a:defRPr/>
            </a:pPr>
            <a:endParaRPr lang="en-GB"/>
          </a:p>
        </p:txBody>
      </p:sp>
      <p:sp>
        <p:nvSpPr>
          <p:cNvPr id="2052" name="Rectangle 4"/>
          <p:cNvSpPr>
            <a:spLocks noGrp="1" noChangeArrowheads="1"/>
          </p:cNvSpPr>
          <p:nvPr>
            <p:ph type="ftr" sz="quarter" idx="4"/>
          </p:nvPr>
        </p:nvSpPr>
        <p:spPr bwMode="auto">
          <a:xfrm>
            <a:off x="2" y="9457956"/>
            <a:ext cx="2946562" cy="465460"/>
          </a:xfrm>
          <a:prstGeom prst="rect">
            <a:avLst/>
          </a:prstGeom>
          <a:noFill/>
          <a:ln w="9525">
            <a:noFill/>
            <a:miter lim="800000"/>
            <a:headEnd/>
            <a:tailEnd/>
          </a:ln>
          <a:effectLst/>
        </p:spPr>
        <p:txBody>
          <a:bodyPr vert="horz" wrap="square" lIns="19159" tIns="0" rIns="19159" bIns="0" numCol="1" anchor="b" anchorCtr="0" compatLnSpc="1">
            <a:prstTxWarp prst="textNoShape">
              <a:avLst/>
            </a:prstTxWarp>
          </a:bodyPr>
          <a:lstStyle>
            <a:lvl1pPr algn="l" defTabSz="765744">
              <a:lnSpc>
                <a:spcPct val="100000"/>
              </a:lnSpc>
              <a:defRPr sz="1000" b="0" i="1" smtClean="0">
                <a:solidFill>
                  <a:schemeClr val="tx1"/>
                </a:solidFill>
                <a:latin typeface="Times New Roman" pitchFamily="18" charset="0"/>
              </a:defRPr>
            </a:lvl1pPr>
          </a:lstStyle>
          <a:p>
            <a:pPr>
              <a:defRPr/>
            </a:pPr>
            <a:r>
              <a:rPr lang="en-GB"/>
              <a:t>Parcours cadres confirmés</a:t>
            </a:r>
          </a:p>
        </p:txBody>
      </p:sp>
      <p:sp>
        <p:nvSpPr>
          <p:cNvPr id="2053" name="Rectangle 5"/>
          <p:cNvSpPr>
            <a:spLocks noGrp="1" noChangeArrowheads="1"/>
          </p:cNvSpPr>
          <p:nvPr>
            <p:ph type="sldNum" sz="quarter" idx="5"/>
          </p:nvPr>
        </p:nvSpPr>
        <p:spPr bwMode="auto">
          <a:xfrm>
            <a:off x="3852704" y="9457956"/>
            <a:ext cx="2946562" cy="465460"/>
          </a:xfrm>
          <a:prstGeom prst="rect">
            <a:avLst/>
          </a:prstGeom>
          <a:noFill/>
          <a:ln w="9525">
            <a:noFill/>
            <a:miter lim="800000"/>
            <a:headEnd/>
            <a:tailEnd/>
          </a:ln>
          <a:effectLst/>
        </p:spPr>
        <p:txBody>
          <a:bodyPr vert="horz" wrap="square" lIns="19159" tIns="0" rIns="19159" bIns="0" numCol="1" anchor="b" anchorCtr="0" compatLnSpc="1">
            <a:prstTxWarp prst="textNoShape">
              <a:avLst/>
            </a:prstTxWarp>
          </a:bodyPr>
          <a:lstStyle>
            <a:lvl1pPr algn="r" defTabSz="765744">
              <a:lnSpc>
                <a:spcPct val="100000"/>
              </a:lnSpc>
              <a:defRPr sz="1000" b="0" i="1" smtClean="0">
                <a:solidFill>
                  <a:schemeClr val="tx1"/>
                </a:solidFill>
                <a:latin typeface="Times New Roman" pitchFamily="18" charset="0"/>
              </a:defRPr>
            </a:lvl1pPr>
          </a:lstStyle>
          <a:p>
            <a:pPr>
              <a:defRPr/>
            </a:pPr>
            <a:fld id="{CDC58C08-0B4E-45ED-B182-9A4B3B41EDF3}" type="slidenum">
              <a:rPr lang="en-GB"/>
              <a:pPr>
                <a:defRPr/>
              </a:pPr>
              <a:t>‹N°›</a:t>
            </a:fld>
            <a:endParaRPr lang="en-GB"/>
          </a:p>
        </p:txBody>
      </p:sp>
      <p:sp>
        <p:nvSpPr>
          <p:cNvPr id="2054" name="Rectangle 6"/>
          <p:cNvSpPr>
            <a:spLocks noGrp="1" noChangeArrowheads="1"/>
          </p:cNvSpPr>
          <p:nvPr>
            <p:ph type="body" sz="quarter" idx="3"/>
          </p:nvPr>
        </p:nvSpPr>
        <p:spPr bwMode="auto">
          <a:xfrm>
            <a:off x="906140" y="4720181"/>
            <a:ext cx="4986983" cy="4184342"/>
          </a:xfrm>
          <a:prstGeom prst="rect">
            <a:avLst/>
          </a:prstGeom>
          <a:noFill/>
          <a:ln w="9525">
            <a:noFill/>
            <a:miter lim="800000"/>
            <a:headEnd/>
            <a:tailEnd/>
          </a:ln>
          <a:effectLst/>
        </p:spPr>
        <p:txBody>
          <a:bodyPr vert="horz" wrap="square" lIns="92598" tIns="46300" rIns="92598" bIns="4630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487" name="Rectangle 7"/>
          <p:cNvSpPr>
            <a:spLocks noGrp="1" noRot="1" noChangeAspect="1" noChangeArrowheads="1" noTextEdit="1"/>
          </p:cNvSpPr>
          <p:nvPr>
            <p:ph type="sldImg" idx="2"/>
          </p:nvPr>
        </p:nvSpPr>
        <p:spPr bwMode="auto">
          <a:xfrm>
            <a:off x="1000125" y="790575"/>
            <a:ext cx="4800600" cy="3605213"/>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599332264"/>
      </p:ext>
    </p:extLst>
  </p:cSld>
  <p:clrMap bg1="lt1" tx1="dk1" bg2="lt2" tx2="dk2" accent1="accent1" accent2="accent2" accent3="accent3" accent4="accent4" accent5="accent5" accent6="accent6" hlink="hlink" folHlink="folHlink"/>
  <p:hf hdr="0" dt="0"/>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1</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3813846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10</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2686712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11</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2049207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12</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3679342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2</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898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3</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3681806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4</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120880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5</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2490371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6</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3524823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7</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233872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8</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1712911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ftr" sz="quarter" idx="4"/>
          </p:nvPr>
        </p:nvSpPr>
        <p:spPr>
          <a:noFill/>
        </p:spPr>
        <p:txBody>
          <a:bodyPr/>
          <a:lstStyle/>
          <a:p>
            <a:r>
              <a:rPr lang="en-GB"/>
              <a:t>Parcours cadres confirmés</a:t>
            </a:r>
          </a:p>
        </p:txBody>
      </p:sp>
      <p:sp>
        <p:nvSpPr>
          <p:cNvPr id="22531" name="Rectangle 5"/>
          <p:cNvSpPr>
            <a:spLocks noGrp="1" noChangeArrowheads="1"/>
          </p:cNvSpPr>
          <p:nvPr>
            <p:ph type="sldNum" sz="quarter" idx="5"/>
          </p:nvPr>
        </p:nvSpPr>
        <p:spPr>
          <a:noFill/>
        </p:spPr>
        <p:txBody>
          <a:bodyPr/>
          <a:lstStyle/>
          <a:p>
            <a:fld id="{5BCCF483-21B8-42BD-A9DA-3D920EEB38DA}" type="slidenum">
              <a:rPr lang="en-GB"/>
              <a:pPr/>
              <a:t>9</a:t>
            </a:fld>
            <a:endParaRPr lang="en-GB"/>
          </a:p>
        </p:txBody>
      </p:sp>
      <p:sp>
        <p:nvSpPr>
          <p:cNvPr id="22532" name="Rectangle 2"/>
          <p:cNvSpPr>
            <a:spLocks noGrp="1" noRot="1" noChangeAspect="1" noChangeArrowheads="1" noTextEdit="1"/>
          </p:cNvSpPr>
          <p:nvPr>
            <p:ph type="sldImg"/>
          </p:nvPr>
        </p:nvSpPr>
        <p:spPr>
          <a:xfrm>
            <a:off x="866775" y="717550"/>
            <a:ext cx="5072063" cy="3808413"/>
          </a:xfrm>
          <a:ln/>
        </p:spPr>
      </p:sp>
      <p:sp>
        <p:nvSpPr>
          <p:cNvPr id="22533" name="Rectangle 3"/>
          <p:cNvSpPr>
            <a:spLocks noGrp="1" noChangeArrowheads="1"/>
          </p:cNvSpPr>
          <p:nvPr>
            <p:ph type="body" idx="1"/>
          </p:nvPr>
        </p:nvSpPr>
        <p:spPr>
          <a:xfrm>
            <a:off x="906140" y="5473555"/>
            <a:ext cx="4986983" cy="3170246"/>
          </a:xfrm>
          <a:noFill/>
          <a:ln/>
        </p:spPr>
        <p:txBody>
          <a:bodyPr/>
          <a:lstStyle/>
          <a:p>
            <a:pPr eaLnBrk="1" hangingPunct="1"/>
            <a:endParaRPr lang="fr-FR"/>
          </a:p>
        </p:txBody>
      </p:sp>
    </p:spTree>
    <p:extLst>
      <p:ext uri="{BB962C8B-B14F-4D97-AF65-F5344CB8AC3E}">
        <p14:creationId xmlns:p14="http://schemas.microsoft.com/office/powerpoint/2010/main" val="454934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11200" y="2209800"/>
            <a:ext cx="8051800" cy="1524000"/>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420813" y="4030663"/>
            <a:ext cx="6632575" cy="18176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3"/>
          <p:cNvSpPr>
            <a:spLocks noGrp="1" noChangeArrowheads="1"/>
          </p:cNvSpPr>
          <p:nvPr>
            <p:ph type="sldNum" sz="quarter" idx="10"/>
          </p:nvPr>
        </p:nvSpPr>
        <p:spPr>
          <a:ln/>
        </p:spPr>
        <p:txBody>
          <a:bodyPr/>
          <a:lstStyle>
            <a:lvl1pPr>
              <a:defRPr/>
            </a:lvl1pPr>
          </a:lstStyle>
          <a:p>
            <a:pPr>
              <a:defRPr/>
            </a:pPr>
            <a:fld id="{61262DCC-BE8E-446A-B74E-4408CC5943E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3075" y="284163"/>
            <a:ext cx="8528050" cy="1185862"/>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3"/>
          <p:cNvSpPr>
            <a:spLocks noGrp="1" noChangeArrowheads="1"/>
          </p:cNvSpPr>
          <p:nvPr>
            <p:ph type="sldNum" sz="quarter" idx="10"/>
          </p:nvPr>
        </p:nvSpPr>
        <p:spPr>
          <a:xfrm>
            <a:off x="9042084" y="6823554"/>
            <a:ext cx="303529" cy="130805"/>
          </a:xfrm>
          <a:ln/>
        </p:spPr>
        <p:txBody>
          <a:bodyPr/>
          <a:lstStyle>
            <a:lvl1pPr>
              <a:defRPr sz="1000"/>
            </a:lvl1pPr>
          </a:lstStyle>
          <a:p>
            <a:pPr>
              <a:defRPr/>
            </a:pPr>
            <a:fld id="{FADF6950-D90E-48AC-A32E-D10C7F81A738}"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73075" y="284163"/>
            <a:ext cx="8528050" cy="1185862"/>
          </a:xfrm>
          <a:prstGeom prst="rect">
            <a:avLst/>
          </a:prstGeom>
        </p:spPr>
        <p:txBody>
          <a:bodyPr/>
          <a:lstStyle/>
          <a:p>
            <a:r>
              <a:rPr lang="fr-FR"/>
              <a:t>Cliquez pour modifier le style du titre</a:t>
            </a:r>
          </a:p>
        </p:txBody>
      </p:sp>
      <p:sp>
        <p:nvSpPr>
          <p:cNvPr id="3" name="Rectangle 3"/>
          <p:cNvSpPr>
            <a:spLocks noGrp="1" noChangeArrowheads="1"/>
          </p:cNvSpPr>
          <p:nvPr>
            <p:ph type="sldNum" sz="quarter" idx="10"/>
          </p:nvPr>
        </p:nvSpPr>
        <p:spPr>
          <a:ln/>
        </p:spPr>
        <p:txBody>
          <a:bodyPr/>
          <a:lstStyle>
            <a:lvl1pPr>
              <a:defRPr/>
            </a:lvl1pPr>
          </a:lstStyle>
          <a:p>
            <a:pPr>
              <a:defRPr/>
            </a:pPr>
            <a:fld id="{ABBD128B-B51C-492E-A7AB-875E831DB65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342900" y="974725"/>
            <a:ext cx="8863013" cy="5018088"/>
          </a:xfrm>
          <a:prstGeom prst="rect">
            <a:avLst/>
          </a:prstGeom>
          <a:noFill/>
          <a:ln w="9525">
            <a:noFill/>
            <a:miter lim="800000"/>
            <a:headEnd/>
            <a:tailEnd/>
          </a:ln>
        </p:spPr>
        <p:txBody>
          <a:bodyPr vert="horz" wrap="square" lIns="179984" tIns="0" rIns="179984" bIns="35997" numCol="1" anchor="t" anchorCtr="0" compatLnSpc="1">
            <a:prstTxWarp prst="textNoShape">
              <a:avLst/>
            </a:prstTxWarp>
          </a:bodyPr>
          <a:lstStyle/>
          <a:p>
            <a:pPr lvl="0"/>
            <a:r>
              <a:rPr lang="fr-FR" dirty="0" err="1"/>
              <a:t>Level</a:t>
            </a:r>
            <a:r>
              <a:rPr lang="fr-FR" dirty="0"/>
              <a:t> 1</a:t>
            </a:r>
          </a:p>
          <a:p>
            <a:pPr lvl="1"/>
            <a:r>
              <a:rPr lang="fr-FR" dirty="0" err="1"/>
              <a:t>Level</a:t>
            </a:r>
            <a:r>
              <a:rPr lang="fr-FR" dirty="0"/>
              <a:t> 2</a:t>
            </a:r>
          </a:p>
          <a:p>
            <a:pPr lvl="2"/>
            <a:r>
              <a:rPr lang="fr-FR" dirty="0" err="1"/>
              <a:t>Level</a:t>
            </a:r>
            <a:r>
              <a:rPr lang="fr-FR" dirty="0"/>
              <a:t> 3</a:t>
            </a:r>
          </a:p>
        </p:txBody>
      </p:sp>
      <p:sp>
        <p:nvSpPr>
          <p:cNvPr id="89091" name="Rectangle 3"/>
          <p:cNvSpPr>
            <a:spLocks noGrp="1" noChangeArrowheads="1"/>
          </p:cNvSpPr>
          <p:nvPr>
            <p:ph type="sldNum" sz="quarter" idx="4"/>
          </p:nvPr>
        </p:nvSpPr>
        <p:spPr bwMode="auto">
          <a:xfrm>
            <a:off x="9042084" y="6823554"/>
            <a:ext cx="303529" cy="130805"/>
          </a:xfrm>
          <a:prstGeom prst="rect">
            <a:avLst/>
          </a:prstGeom>
          <a:noFill/>
          <a:ln w="9525">
            <a:noFill/>
            <a:miter lim="800000"/>
            <a:headEnd/>
            <a:tailEnd/>
          </a:ln>
          <a:effectLst/>
        </p:spPr>
        <p:txBody>
          <a:bodyPr vert="horz" wrap="none" lIns="35997" tIns="0" rIns="35997" bIns="0" numCol="1" anchor="ctr" anchorCtr="0" compatLnSpc="1">
            <a:prstTxWarp prst="textNoShape">
              <a:avLst/>
            </a:prstTxWarp>
            <a:spAutoFit/>
          </a:bodyPr>
          <a:lstStyle>
            <a:lvl1pPr algn="r">
              <a:defRPr sz="1000" smtClean="0">
                <a:solidFill>
                  <a:schemeClr val="tx1"/>
                </a:solidFill>
                <a:latin typeface="+mn-lt"/>
              </a:defRPr>
            </a:lvl1pPr>
          </a:lstStyle>
          <a:p>
            <a:pPr>
              <a:defRPr/>
            </a:pPr>
            <a:fld id="{3D3684B5-172D-4406-96B1-51281E962092}" type="slidenum">
              <a:rPr lang="fr-FR" smtClean="0"/>
              <a:pPr>
                <a:defRPr/>
              </a:pPr>
              <a:t>‹N°›</a:t>
            </a:fld>
            <a:endParaRPr lang="fr-FR" dirty="0"/>
          </a:p>
        </p:txBody>
      </p:sp>
      <p:sp>
        <p:nvSpPr>
          <p:cNvPr id="89113" name="Text Box 25"/>
          <p:cNvSpPr txBox="1">
            <a:spLocks noChangeArrowheads="1"/>
          </p:cNvSpPr>
          <p:nvPr userDrawn="1"/>
        </p:nvSpPr>
        <p:spPr bwMode="auto">
          <a:xfrm>
            <a:off x="415924" y="6804025"/>
            <a:ext cx="2664992" cy="236219"/>
          </a:xfrm>
          <a:prstGeom prst="rect">
            <a:avLst/>
          </a:prstGeom>
          <a:noFill/>
          <a:ln w="3175">
            <a:noFill/>
            <a:miter lim="800000"/>
            <a:headEnd type="none" w="sm" len="sm"/>
            <a:tailEnd type="none" w="sm" len="sm"/>
          </a:ln>
          <a:effectLst/>
        </p:spPr>
        <p:txBody>
          <a:bodyPr wrap="square">
            <a:spAutoFit/>
          </a:bodyPr>
          <a:lstStyle/>
          <a:p>
            <a:pPr algn="l">
              <a:spcBef>
                <a:spcPct val="50000"/>
              </a:spcBef>
            </a:pPr>
            <a:r>
              <a:rPr lang="fr-FR" sz="1100" b="0" dirty="0" err="1">
                <a:solidFill>
                  <a:srgbClr val="808080"/>
                </a:solidFill>
              </a:rPr>
              <a:t>CaTTalyse</a:t>
            </a:r>
            <a:r>
              <a:rPr lang="fr-FR" sz="1100" b="0" dirty="0">
                <a:solidFill>
                  <a:srgbClr val="808080"/>
                </a:solidFill>
              </a:rPr>
              <a:t> – FNOGEC – 30 avril 2020</a:t>
            </a:r>
          </a:p>
        </p:txBody>
      </p:sp>
      <p:pic>
        <p:nvPicPr>
          <p:cNvPr id="5" name="Imag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8588" y="118301"/>
            <a:ext cx="2448272" cy="485371"/>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5" r:id="rId3"/>
  </p:sldLayoutIdLst>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Narrow" pitchFamily="34" charset="0"/>
        </a:defRPr>
      </a:lvl2pPr>
      <a:lvl3pPr algn="l" rtl="0" eaLnBrk="0" fontAlgn="base" hangingPunct="0">
        <a:lnSpc>
          <a:spcPct val="90000"/>
        </a:lnSpc>
        <a:spcBef>
          <a:spcPct val="0"/>
        </a:spcBef>
        <a:spcAft>
          <a:spcPct val="0"/>
        </a:spcAft>
        <a:defRPr sz="2400" b="1">
          <a:solidFill>
            <a:schemeClr val="tx1"/>
          </a:solidFill>
          <a:latin typeface="Arial Narrow" pitchFamily="34" charset="0"/>
        </a:defRPr>
      </a:lvl3pPr>
      <a:lvl4pPr algn="l" rtl="0" eaLnBrk="0" fontAlgn="base" hangingPunct="0">
        <a:lnSpc>
          <a:spcPct val="90000"/>
        </a:lnSpc>
        <a:spcBef>
          <a:spcPct val="0"/>
        </a:spcBef>
        <a:spcAft>
          <a:spcPct val="0"/>
        </a:spcAft>
        <a:defRPr sz="2400" b="1">
          <a:solidFill>
            <a:schemeClr val="tx1"/>
          </a:solidFill>
          <a:latin typeface="Arial Narrow" pitchFamily="34" charset="0"/>
        </a:defRPr>
      </a:lvl4pPr>
      <a:lvl5pPr algn="l" rtl="0" eaLnBrk="0" fontAlgn="base" hangingPunct="0">
        <a:lnSpc>
          <a:spcPct val="90000"/>
        </a:lnSpc>
        <a:spcBef>
          <a:spcPct val="0"/>
        </a:spcBef>
        <a:spcAft>
          <a:spcPct val="0"/>
        </a:spcAft>
        <a:defRPr sz="2400" b="1">
          <a:solidFill>
            <a:schemeClr val="tx1"/>
          </a:solidFill>
          <a:latin typeface="Arial Narrow" pitchFamily="34" charset="0"/>
        </a:defRPr>
      </a:lvl5pPr>
      <a:lvl6pPr marL="457200" algn="l" rtl="0" eaLnBrk="0" fontAlgn="base" hangingPunct="0">
        <a:lnSpc>
          <a:spcPct val="90000"/>
        </a:lnSpc>
        <a:spcBef>
          <a:spcPct val="0"/>
        </a:spcBef>
        <a:spcAft>
          <a:spcPct val="0"/>
        </a:spcAft>
        <a:defRPr sz="2400" b="1">
          <a:solidFill>
            <a:schemeClr val="tx1"/>
          </a:solidFill>
          <a:latin typeface="Arial Narrow" pitchFamily="34" charset="0"/>
        </a:defRPr>
      </a:lvl6pPr>
      <a:lvl7pPr marL="914400" algn="l" rtl="0" eaLnBrk="0" fontAlgn="base" hangingPunct="0">
        <a:lnSpc>
          <a:spcPct val="90000"/>
        </a:lnSpc>
        <a:spcBef>
          <a:spcPct val="0"/>
        </a:spcBef>
        <a:spcAft>
          <a:spcPct val="0"/>
        </a:spcAft>
        <a:defRPr sz="2400" b="1">
          <a:solidFill>
            <a:schemeClr val="tx1"/>
          </a:solidFill>
          <a:latin typeface="Arial Narrow" pitchFamily="34" charset="0"/>
        </a:defRPr>
      </a:lvl7pPr>
      <a:lvl8pPr marL="1371600" algn="l" rtl="0" eaLnBrk="0" fontAlgn="base" hangingPunct="0">
        <a:lnSpc>
          <a:spcPct val="90000"/>
        </a:lnSpc>
        <a:spcBef>
          <a:spcPct val="0"/>
        </a:spcBef>
        <a:spcAft>
          <a:spcPct val="0"/>
        </a:spcAft>
        <a:defRPr sz="2400" b="1">
          <a:solidFill>
            <a:schemeClr val="tx1"/>
          </a:solidFill>
          <a:latin typeface="Arial Narrow" pitchFamily="34" charset="0"/>
        </a:defRPr>
      </a:lvl8pPr>
      <a:lvl9pPr marL="1828800" algn="l" rtl="0" eaLnBrk="0" fontAlgn="base" hangingPunct="0">
        <a:lnSpc>
          <a:spcPct val="90000"/>
        </a:lnSpc>
        <a:spcBef>
          <a:spcPct val="0"/>
        </a:spcBef>
        <a:spcAft>
          <a:spcPct val="0"/>
        </a:spcAft>
        <a:defRPr sz="2400" b="1">
          <a:solidFill>
            <a:schemeClr val="tx1"/>
          </a:solidFill>
          <a:latin typeface="Arial Narrow" pitchFamily="34" charset="0"/>
        </a:defRPr>
      </a:lvl9pPr>
    </p:titleStyle>
    <p:bodyStyle>
      <a:lvl1pPr marL="171450" indent="-171450" algn="l" rtl="0" eaLnBrk="0" fontAlgn="base" hangingPunct="0">
        <a:lnSpc>
          <a:spcPct val="85000"/>
        </a:lnSpc>
        <a:spcBef>
          <a:spcPct val="50000"/>
        </a:spcBef>
        <a:spcAft>
          <a:spcPct val="0"/>
        </a:spcAft>
        <a:buClr>
          <a:schemeClr val="accent1"/>
        </a:buClr>
        <a:buFont typeface="Wingdings" pitchFamily="2" charset="2"/>
        <a:buChar char="§"/>
        <a:defRPr sz="1600">
          <a:solidFill>
            <a:schemeClr val="tx1"/>
          </a:solidFill>
          <a:latin typeface="+mn-lt"/>
          <a:ea typeface="+mn-ea"/>
          <a:cs typeface="+mn-cs"/>
        </a:defRPr>
      </a:lvl1pPr>
      <a:lvl2pPr marL="495300" indent="-152400" algn="l" rtl="0" eaLnBrk="0" fontAlgn="base" hangingPunct="0">
        <a:lnSpc>
          <a:spcPct val="85000"/>
        </a:lnSpc>
        <a:spcBef>
          <a:spcPct val="35000"/>
        </a:spcBef>
        <a:spcAft>
          <a:spcPct val="0"/>
        </a:spcAft>
        <a:buClr>
          <a:schemeClr val="hlink"/>
        </a:buClr>
        <a:buSzPct val="90000"/>
        <a:buChar char="•"/>
        <a:defRPr sz="1500">
          <a:solidFill>
            <a:schemeClr val="tx1"/>
          </a:solidFill>
          <a:latin typeface="+mn-lt"/>
        </a:defRPr>
      </a:lvl2pPr>
      <a:lvl3pPr marL="862013" indent="-176213" algn="l" rtl="0" eaLnBrk="0" fontAlgn="base" hangingPunct="0">
        <a:lnSpc>
          <a:spcPct val="85000"/>
        </a:lnSpc>
        <a:spcBef>
          <a:spcPct val="50000"/>
        </a:spcBef>
        <a:spcAft>
          <a:spcPct val="0"/>
        </a:spcAft>
        <a:buClr>
          <a:schemeClr val="bg2"/>
        </a:buClr>
        <a:buFont typeface="Symbol" pitchFamily="18" charset="2"/>
        <a:buChar char="-"/>
        <a:defRPr sz="1200">
          <a:solidFill>
            <a:schemeClr val="tx1"/>
          </a:solidFill>
          <a:latin typeface="+mn-lt"/>
        </a:defRPr>
      </a:lvl3pPr>
      <a:lvl4pPr marL="1543050" indent="-228600" algn="l" rtl="0" eaLnBrk="0" fontAlgn="base" hangingPunct="0">
        <a:spcBef>
          <a:spcPct val="20000"/>
        </a:spcBef>
        <a:spcAft>
          <a:spcPct val="0"/>
        </a:spcAft>
        <a:buChar char="–"/>
        <a:defRPr sz="2200">
          <a:solidFill>
            <a:schemeClr val="tx1"/>
          </a:solidFill>
          <a:latin typeface="+mn-lt"/>
        </a:defRPr>
      </a:lvl4pPr>
      <a:lvl5pPr marL="1962150" indent="-230188" algn="l" rtl="0" eaLnBrk="0" fontAlgn="base" hangingPunct="0">
        <a:spcBef>
          <a:spcPct val="20000"/>
        </a:spcBef>
        <a:spcAft>
          <a:spcPct val="0"/>
        </a:spcAft>
        <a:buChar char="»"/>
        <a:defRPr sz="2200">
          <a:solidFill>
            <a:schemeClr val="tx1"/>
          </a:solidFill>
          <a:latin typeface="+mn-lt"/>
        </a:defRPr>
      </a:lvl5pPr>
      <a:lvl6pPr marL="2419350" indent="-230188" algn="l" rtl="0" eaLnBrk="0" fontAlgn="base" hangingPunct="0">
        <a:spcBef>
          <a:spcPct val="20000"/>
        </a:spcBef>
        <a:spcAft>
          <a:spcPct val="0"/>
        </a:spcAft>
        <a:buChar char="»"/>
        <a:defRPr sz="2200">
          <a:solidFill>
            <a:schemeClr val="tx1"/>
          </a:solidFill>
          <a:latin typeface="+mn-lt"/>
        </a:defRPr>
      </a:lvl6pPr>
      <a:lvl7pPr marL="2876550" indent="-230188" algn="l" rtl="0" eaLnBrk="0" fontAlgn="base" hangingPunct="0">
        <a:spcBef>
          <a:spcPct val="20000"/>
        </a:spcBef>
        <a:spcAft>
          <a:spcPct val="0"/>
        </a:spcAft>
        <a:buChar char="»"/>
        <a:defRPr sz="2200">
          <a:solidFill>
            <a:schemeClr val="tx1"/>
          </a:solidFill>
          <a:latin typeface="+mn-lt"/>
        </a:defRPr>
      </a:lvl7pPr>
      <a:lvl8pPr marL="3333750" indent="-230188" algn="l" rtl="0" eaLnBrk="0" fontAlgn="base" hangingPunct="0">
        <a:spcBef>
          <a:spcPct val="20000"/>
        </a:spcBef>
        <a:spcAft>
          <a:spcPct val="0"/>
        </a:spcAft>
        <a:buChar char="»"/>
        <a:defRPr sz="2200">
          <a:solidFill>
            <a:schemeClr val="tx1"/>
          </a:solidFill>
          <a:latin typeface="+mn-lt"/>
        </a:defRPr>
      </a:lvl8pPr>
      <a:lvl9pPr marL="3790950" indent="-230188" algn="l" rtl="0" eaLnBrk="0" fontAlgn="base" hangingPunct="0">
        <a:spcBef>
          <a:spcPct val="20000"/>
        </a:spcBef>
        <a:spcAft>
          <a:spcPct val="0"/>
        </a:spcAft>
        <a:buChar char="»"/>
        <a:defRPr sz="2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1</a:t>
            </a:fld>
            <a:endParaRPr lang="fr-FR"/>
          </a:p>
        </p:txBody>
      </p:sp>
      <p:sp>
        <p:nvSpPr>
          <p:cNvPr id="5124" name="Rectangle 3"/>
          <p:cNvSpPr>
            <a:spLocks noGrp="1" noChangeArrowheads="1"/>
          </p:cNvSpPr>
          <p:nvPr>
            <p:ph type="body" idx="1"/>
          </p:nvPr>
        </p:nvSpPr>
        <p:spPr>
          <a:xfrm>
            <a:off x="730726" y="1683792"/>
            <a:ext cx="8311358" cy="2304256"/>
          </a:xfrm>
          <a:noFill/>
        </p:spPr>
        <p:txBody>
          <a:bodyPr/>
          <a:lstStyle/>
          <a:p>
            <a:pPr>
              <a:lnSpc>
                <a:spcPct val="125000"/>
              </a:lnSpc>
              <a:buClr>
                <a:srgbClr val="993300"/>
              </a:buClr>
            </a:pPr>
            <a:r>
              <a:rPr lang="fr-FR" b="1" dirty="0">
                <a:solidFill>
                  <a:srgbClr val="003399"/>
                </a:solidFill>
                <a:latin typeface="Trebuchet MS" pitchFamily="34" charset="0"/>
              </a:rPr>
              <a:t>Les 3 objectifs </a:t>
            </a:r>
            <a:r>
              <a:rPr lang="fr-FR" dirty="0">
                <a:solidFill>
                  <a:srgbClr val="003399"/>
                </a:solidFill>
                <a:latin typeface="Trebuchet MS" pitchFamily="34" charset="0"/>
              </a:rPr>
              <a:t>du Chef d’Etablissement pour le </a:t>
            </a:r>
            <a:r>
              <a:rPr lang="fr-FR" dirty="0" err="1">
                <a:solidFill>
                  <a:srgbClr val="003399"/>
                </a:solidFill>
                <a:latin typeface="Trebuchet MS" pitchFamily="34" charset="0"/>
              </a:rPr>
              <a:t>déconfinement</a:t>
            </a:r>
            <a:r>
              <a:rPr lang="fr-FR" dirty="0">
                <a:solidFill>
                  <a:srgbClr val="003399"/>
                </a:solidFill>
                <a:latin typeface="Trebuchet MS" pitchFamily="34" charset="0"/>
              </a:rPr>
              <a:t>:</a:t>
            </a:r>
          </a:p>
          <a:p>
            <a:pPr marL="685800" lvl="1" indent="-342900">
              <a:lnSpc>
                <a:spcPct val="125000"/>
              </a:lnSpc>
              <a:spcBef>
                <a:spcPts val="600"/>
              </a:spcBef>
              <a:buClr>
                <a:srgbClr val="993300"/>
              </a:buClr>
              <a:buFont typeface="+mj-lt"/>
              <a:buAutoNum type="arabicPeriod"/>
            </a:pPr>
            <a:r>
              <a:rPr lang="fr-FR" sz="1400" u="sng" dirty="0">
                <a:solidFill>
                  <a:srgbClr val="003399"/>
                </a:solidFill>
                <a:latin typeface="Trebuchet MS" pitchFamily="34" charset="0"/>
              </a:rPr>
              <a:t>Accueilli</a:t>
            </a:r>
            <a:r>
              <a:rPr lang="fr-FR" sz="1400" dirty="0">
                <a:solidFill>
                  <a:srgbClr val="003399"/>
                </a:solidFill>
                <a:latin typeface="Trebuchet MS" pitchFamily="34" charset="0"/>
              </a:rPr>
              <a:t>r les enfants dans les meilleures conditions pédagogiques et sanitaires</a:t>
            </a:r>
          </a:p>
          <a:p>
            <a:pPr marL="685800" lvl="1" indent="-342900">
              <a:lnSpc>
                <a:spcPct val="125000"/>
              </a:lnSpc>
              <a:spcBef>
                <a:spcPts val="600"/>
              </a:spcBef>
              <a:buClr>
                <a:srgbClr val="993300"/>
              </a:buClr>
              <a:buFont typeface="+mj-lt"/>
              <a:buAutoNum type="arabicPeriod"/>
            </a:pPr>
            <a:r>
              <a:rPr lang="fr-FR" sz="1400" u="sng" dirty="0">
                <a:solidFill>
                  <a:srgbClr val="003399"/>
                </a:solidFill>
                <a:latin typeface="Trebuchet MS" pitchFamily="34" charset="0"/>
              </a:rPr>
              <a:t>Rassurer</a:t>
            </a:r>
            <a:r>
              <a:rPr lang="fr-FR" sz="1400" dirty="0">
                <a:solidFill>
                  <a:srgbClr val="003399"/>
                </a:solidFill>
                <a:latin typeface="Trebuchet MS" pitchFamily="34" charset="0"/>
              </a:rPr>
              <a:t> les parents sur la mise en place des moyens adaptés d’hygiène et de sécurité sanitaires pour leurs enfants</a:t>
            </a:r>
          </a:p>
          <a:p>
            <a:pPr marL="685800" lvl="1" indent="-342900">
              <a:lnSpc>
                <a:spcPct val="125000"/>
              </a:lnSpc>
              <a:spcBef>
                <a:spcPts val="600"/>
              </a:spcBef>
              <a:buClr>
                <a:srgbClr val="993300"/>
              </a:buClr>
              <a:buFont typeface="+mj-lt"/>
              <a:buAutoNum type="arabicPeriod"/>
            </a:pPr>
            <a:r>
              <a:rPr lang="fr-FR" sz="1400" u="sng" dirty="0">
                <a:solidFill>
                  <a:srgbClr val="003399"/>
                </a:solidFill>
                <a:latin typeface="Trebuchet MS" pitchFamily="34" charset="0"/>
              </a:rPr>
              <a:t>Mobiliser</a:t>
            </a:r>
            <a:r>
              <a:rPr lang="fr-FR" sz="1400" dirty="0">
                <a:solidFill>
                  <a:srgbClr val="003399"/>
                </a:solidFill>
                <a:latin typeface="Trebuchet MS" pitchFamily="34" charset="0"/>
              </a:rPr>
              <a:t> = Encourager, motiver et animer l’équipe éducative (enseignants et personnel </a:t>
            </a:r>
            <a:r>
              <a:rPr lang="fr-FR" sz="1400" dirty="0" err="1">
                <a:solidFill>
                  <a:srgbClr val="003399"/>
                </a:solidFill>
                <a:latin typeface="Trebuchet MS" pitchFamily="34" charset="0"/>
              </a:rPr>
              <a:t>Ogec</a:t>
            </a:r>
            <a:r>
              <a:rPr lang="fr-FR" sz="1400" dirty="0">
                <a:solidFill>
                  <a:srgbClr val="003399"/>
                </a:solidFill>
                <a:latin typeface="Trebuchet MS" pitchFamily="34" charset="0"/>
              </a:rPr>
              <a:t>), sachant que si la mission de base de chacun reste la même, pour chaque métier, l’exercice des activités au quotidien est bouleversé. Au moins jusqu’aux vacances d’été.</a:t>
            </a:r>
          </a:p>
        </p:txBody>
      </p:sp>
      <p:sp>
        <p:nvSpPr>
          <p:cNvPr id="6" name="Rectangle 2"/>
          <p:cNvSpPr>
            <a:spLocks noGrp="1" noChangeArrowheads="1"/>
          </p:cNvSpPr>
          <p:nvPr>
            <p:ph type="title"/>
          </p:nvPr>
        </p:nvSpPr>
        <p:spPr bwMode="auto">
          <a:xfrm>
            <a:off x="992684" y="654900"/>
            <a:ext cx="7920879" cy="952692"/>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2-1/ Posture managériale à adopter par le chef d’établissement dans son management = 3 objectifs et 3 comportements prioritaires</a:t>
            </a:r>
          </a:p>
        </p:txBody>
      </p:sp>
      <p:sp>
        <p:nvSpPr>
          <p:cNvPr id="7" name="Rectangle 3"/>
          <p:cNvSpPr txBox="1">
            <a:spLocks noChangeArrowheads="1"/>
          </p:cNvSpPr>
          <p:nvPr/>
        </p:nvSpPr>
        <p:spPr bwMode="auto">
          <a:xfrm>
            <a:off x="730726" y="4098462"/>
            <a:ext cx="8573315" cy="1816618"/>
          </a:xfrm>
          <a:prstGeom prst="rect">
            <a:avLst/>
          </a:prstGeom>
          <a:noFill/>
          <a:ln w="9525">
            <a:noFill/>
            <a:miter lim="800000"/>
            <a:headEnd/>
            <a:tailEnd/>
          </a:ln>
        </p:spPr>
        <p:txBody>
          <a:bodyPr vert="horz" wrap="square" lIns="179984" tIns="0" rIns="179984" bIns="35997" numCol="1" anchor="t" anchorCtr="0" compatLnSpc="1">
            <a:prstTxWarp prst="textNoShape">
              <a:avLst/>
            </a:prstTxWarp>
          </a:bodyPr>
          <a:lstStyle>
            <a:lvl1pPr marL="171450" indent="-171450" algn="l" rtl="0" eaLnBrk="0" fontAlgn="base" hangingPunct="0">
              <a:lnSpc>
                <a:spcPct val="85000"/>
              </a:lnSpc>
              <a:spcBef>
                <a:spcPct val="50000"/>
              </a:spcBef>
              <a:spcAft>
                <a:spcPct val="0"/>
              </a:spcAft>
              <a:buClr>
                <a:schemeClr val="accent1"/>
              </a:buClr>
              <a:buFont typeface="Wingdings" pitchFamily="2" charset="2"/>
              <a:buChar char="§"/>
              <a:defRPr sz="1600">
                <a:solidFill>
                  <a:schemeClr val="tx1"/>
                </a:solidFill>
                <a:latin typeface="+mn-lt"/>
                <a:ea typeface="+mn-ea"/>
                <a:cs typeface="+mn-cs"/>
              </a:defRPr>
            </a:lvl1pPr>
            <a:lvl2pPr marL="495300" indent="-152400" algn="l" rtl="0" eaLnBrk="0" fontAlgn="base" hangingPunct="0">
              <a:lnSpc>
                <a:spcPct val="85000"/>
              </a:lnSpc>
              <a:spcBef>
                <a:spcPct val="35000"/>
              </a:spcBef>
              <a:spcAft>
                <a:spcPct val="0"/>
              </a:spcAft>
              <a:buClr>
                <a:schemeClr val="hlink"/>
              </a:buClr>
              <a:buSzPct val="90000"/>
              <a:buChar char="•"/>
              <a:defRPr sz="1500">
                <a:solidFill>
                  <a:schemeClr val="tx1"/>
                </a:solidFill>
                <a:latin typeface="+mn-lt"/>
              </a:defRPr>
            </a:lvl2pPr>
            <a:lvl3pPr marL="862013" indent="-176213" algn="l" rtl="0" eaLnBrk="0" fontAlgn="base" hangingPunct="0">
              <a:lnSpc>
                <a:spcPct val="85000"/>
              </a:lnSpc>
              <a:spcBef>
                <a:spcPct val="50000"/>
              </a:spcBef>
              <a:spcAft>
                <a:spcPct val="0"/>
              </a:spcAft>
              <a:buClr>
                <a:schemeClr val="bg2"/>
              </a:buClr>
              <a:buFont typeface="Symbol" pitchFamily="18" charset="2"/>
              <a:buChar char="-"/>
              <a:defRPr sz="1200">
                <a:solidFill>
                  <a:schemeClr val="tx1"/>
                </a:solidFill>
                <a:latin typeface="+mn-lt"/>
              </a:defRPr>
            </a:lvl3pPr>
            <a:lvl4pPr marL="1543050" indent="-228600" algn="l" rtl="0" eaLnBrk="0" fontAlgn="base" hangingPunct="0">
              <a:spcBef>
                <a:spcPct val="20000"/>
              </a:spcBef>
              <a:spcAft>
                <a:spcPct val="0"/>
              </a:spcAft>
              <a:buChar char="–"/>
              <a:defRPr sz="2200">
                <a:solidFill>
                  <a:schemeClr val="tx1"/>
                </a:solidFill>
                <a:latin typeface="+mn-lt"/>
              </a:defRPr>
            </a:lvl4pPr>
            <a:lvl5pPr marL="1962150" indent="-230188" algn="l" rtl="0" eaLnBrk="0" fontAlgn="base" hangingPunct="0">
              <a:spcBef>
                <a:spcPct val="20000"/>
              </a:spcBef>
              <a:spcAft>
                <a:spcPct val="0"/>
              </a:spcAft>
              <a:buChar char="»"/>
              <a:defRPr sz="2200">
                <a:solidFill>
                  <a:schemeClr val="tx1"/>
                </a:solidFill>
                <a:latin typeface="+mn-lt"/>
              </a:defRPr>
            </a:lvl5pPr>
            <a:lvl6pPr marL="2419350" indent="-230188" algn="l" rtl="0" eaLnBrk="0" fontAlgn="base" hangingPunct="0">
              <a:spcBef>
                <a:spcPct val="20000"/>
              </a:spcBef>
              <a:spcAft>
                <a:spcPct val="0"/>
              </a:spcAft>
              <a:buChar char="»"/>
              <a:defRPr sz="2200">
                <a:solidFill>
                  <a:schemeClr val="tx1"/>
                </a:solidFill>
                <a:latin typeface="+mn-lt"/>
              </a:defRPr>
            </a:lvl6pPr>
            <a:lvl7pPr marL="2876550" indent="-230188" algn="l" rtl="0" eaLnBrk="0" fontAlgn="base" hangingPunct="0">
              <a:spcBef>
                <a:spcPct val="20000"/>
              </a:spcBef>
              <a:spcAft>
                <a:spcPct val="0"/>
              </a:spcAft>
              <a:buChar char="»"/>
              <a:defRPr sz="2200">
                <a:solidFill>
                  <a:schemeClr val="tx1"/>
                </a:solidFill>
                <a:latin typeface="+mn-lt"/>
              </a:defRPr>
            </a:lvl7pPr>
            <a:lvl8pPr marL="3333750" indent="-230188" algn="l" rtl="0" eaLnBrk="0" fontAlgn="base" hangingPunct="0">
              <a:spcBef>
                <a:spcPct val="20000"/>
              </a:spcBef>
              <a:spcAft>
                <a:spcPct val="0"/>
              </a:spcAft>
              <a:buChar char="»"/>
              <a:defRPr sz="2200">
                <a:solidFill>
                  <a:schemeClr val="tx1"/>
                </a:solidFill>
                <a:latin typeface="+mn-lt"/>
              </a:defRPr>
            </a:lvl8pPr>
            <a:lvl9pPr marL="3790950" indent="-230188" algn="l" rtl="0" eaLnBrk="0" fontAlgn="base" hangingPunct="0">
              <a:spcBef>
                <a:spcPct val="20000"/>
              </a:spcBef>
              <a:spcAft>
                <a:spcPct val="0"/>
              </a:spcAft>
              <a:buChar char="»"/>
              <a:defRPr sz="2200">
                <a:solidFill>
                  <a:schemeClr val="tx1"/>
                </a:solidFill>
                <a:latin typeface="+mn-lt"/>
              </a:defRPr>
            </a:lvl9pPr>
          </a:lstStyle>
          <a:p>
            <a:pPr>
              <a:lnSpc>
                <a:spcPct val="125000"/>
              </a:lnSpc>
              <a:buClr>
                <a:srgbClr val="993300"/>
              </a:buClr>
            </a:pPr>
            <a:r>
              <a:rPr lang="fr-FR" dirty="0">
                <a:solidFill>
                  <a:srgbClr val="003399"/>
                </a:solidFill>
                <a:latin typeface="Trebuchet MS" pitchFamily="34" charset="0"/>
              </a:rPr>
              <a:t>Les 3 comportements prioritaires </a:t>
            </a:r>
            <a:r>
              <a:rPr lang="fr-FR" b="0" dirty="0">
                <a:solidFill>
                  <a:srgbClr val="003399"/>
                </a:solidFill>
                <a:latin typeface="Trebuchet MS" pitchFamily="34" charset="0"/>
              </a:rPr>
              <a:t>du Chef d’Etablissement pour le </a:t>
            </a:r>
            <a:r>
              <a:rPr lang="fr-FR" b="0" dirty="0" err="1">
                <a:solidFill>
                  <a:srgbClr val="003399"/>
                </a:solidFill>
                <a:latin typeface="Trebuchet MS" pitchFamily="34" charset="0"/>
              </a:rPr>
              <a:t>déconfinement</a:t>
            </a:r>
            <a:r>
              <a:rPr lang="fr-FR" b="0" dirty="0">
                <a:solidFill>
                  <a:srgbClr val="003399"/>
                </a:solidFill>
                <a:latin typeface="Trebuchet MS" pitchFamily="34" charset="0"/>
              </a:rPr>
              <a:t>:</a:t>
            </a:r>
          </a:p>
          <a:p>
            <a:pPr marL="666750" lvl="1" indent="-342900">
              <a:lnSpc>
                <a:spcPct val="125000"/>
              </a:lnSpc>
              <a:buClr>
                <a:srgbClr val="993300"/>
              </a:buClr>
              <a:buFont typeface="+mj-lt"/>
              <a:buAutoNum type="arabicPeriod"/>
            </a:pPr>
            <a:r>
              <a:rPr lang="fr-FR" b="0" kern="0" dirty="0">
                <a:solidFill>
                  <a:srgbClr val="003399"/>
                </a:solidFill>
                <a:latin typeface="Trebuchet MS" pitchFamily="34" charset="0"/>
              </a:rPr>
              <a:t>Développer en permanence son </a:t>
            </a:r>
            <a:r>
              <a:rPr lang="fr-FR" b="0" u="sng" kern="0" dirty="0">
                <a:solidFill>
                  <a:srgbClr val="003399"/>
                </a:solidFill>
                <a:latin typeface="Trebuchet MS" pitchFamily="34" charset="0"/>
              </a:rPr>
              <a:t>empathie</a:t>
            </a:r>
            <a:r>
              <a:rPr lang="fr-FR" b="0" kern="0" dirty="0">
                <a:solidFill>
                  <a:srgbClr val="003399"/>
                </a:solidFill>
                <a:latin typeface="Trebuchet MS" pitchFamily="34" charset="0"/>
              </a:rPr>
              <a:t>, maître mot pour la situation</a:t>
            </a:r>
          </a:p>
          <a:p>
            <a:pPr marL="666750" lvl="1" indent="-342900">
              <a:lnSpc>
                <a:spcPct val="125000"/>
              </a:lnSpc>
              <a:buClr>
                <a:srgbClr val="993300"/>
              </a:buClr>
              <a:buFont typeface="+mj-lt"/>
              <a:buAutoNum type="arabicPeriod"/>
            </a:pPr>
            <a:r>
              <a:rPr lang="fr-FR" b="0" u="sng" kern="0" dirty="0">
                <a:solidFill>
                  <a:srgbClr val="003399"/>
                </a:solidFill>
                <a:latin typeface="Trebuchet MS" pitchFamily="34" charset="0"/>
              </a:rPr>
              <a:t>Donner du sens</a:t>
            </a:r>
            <a:r>
              <a:rPr lang="fr-FR" b="0" kern="0" dirty="0">
                <a:solidFill>
                  <a:srgbClr val="003399"/>
                </a:solidFill>
                <a:latin typeface="Trebuchet MS" pitchFamily="34" charset="0"/>
              </a:rPr>
              <a:t>, en particulier par une communication fluide, transparente et honnête</a:t>
            </a:r>
          </a:p>
          <a:p>
            <a:pPr marL="666750" lvl="1" indent="-342900">
              <a:lnSpc>
                <a:spcPct val="125000"/>
              </a:lnSpc>
              <a:buClr>
                <a:srgbClr val="993300"/>
              </a:buClr>
              <a:buFont typeface="+mj-lt"/>
              <a:buAutoNum type="arabicPeriod"/>
            </a:pPr>
            <a:r>
              <a:rPr lang="fr-FR" b="0" u="sng" kern="0" dirty="0">
                <a:solidFill>
                  <a:srgbClr val="003399"/>
                </a:solidFill>
                <a:latin typeface="Trebuchet MS" pitchFamily="34" charset="0"/>
              </a:rPr>
              <a:t>Reconnaître</a:t>
            </a:r>
            <a:r>
              <a:rPr lang="fr-FR" b="0" kern="0" dirty="0">
                <a:solidFill>
                  <a:srgbClr val="003399"/>
                </a:solidFill>
                <a:latin typeface="Trebuchet MS" pitchFamily="34" charset="0"/>
              </a:rPr>
              <a:t>, en particulier les efforts fournis (passés lors du confinement et actuels pour la préparation du </a:t>
            </a:r>
            <a:r>
              <a:rPr lang="fr-FR" b="0" kern="0" dirty="0" err="1">
                <a:solidFill>
                  <a:srgbClr val="003399"/>
                </a:solidFill>
                <a:latin typeface="Trebuchet MS" pitchFamily="34" charset="0"/>
              </a:rPr>
              <a:t>déconfinement</a:t>
            </a:r>
            <a:r>
              <a:rPr lang="fr-FR" b="0" kern="0" dirty="0">
                <a:solidFill>
                  <a:srgbClr val="003399"/>
                </a:solidFill>
                <a:latin typeface="Trebuchet MS" pitchFamily="34" charset="0"/>
              </a:rPr>
              <a:t>)</a:t>
            </a:r>
          </a:p>
        </p:txBody>
      </p:sp>
      <p:sp>
        <p:nvSpPr>
          <p:cNvPr id="8" name="Rectangle 3"/>
          <p:cNvSpPr txBox="1">
            <a:spLocks noChangeArrowheads="1"/>
          </p:cNvSpPr>
          <p:nvPr/>
        </p:nvSpPr>
        <p:spPr bwMode="auto">
          <a:xfrm>
            <a:off x="722692" y="6045025"/>
            <a:ext cx="8470869" cy="391295"/>
          </a:xfrm>
          <a:prstGeom prst="rect">
            <a:avLst/>
          </a:prstGeom>
          <a:noFill/>
          <a:ln w="9525">
            <a:noFill/>
            <a:miter lim="800000"/>
            <a:headEnd/>
            <a:tailEnd/>
          </a:ln>
        </p:spPr>
        <p:txBody>
          <a:bodyPr vert="horz" wrap="square" lIns="179984" tIns="0" rIns="179984" bIns="35997" numCol="1" anchor="t" anchorCtr="0" compatLnSpc="1">
            <a:prstTxWarp prst="textNoShape">
              <a:avLst/>
            </a:prstTxWarp>
          </a:bodyPr>
          <a:lstStyle>
            <a:lvl1pPr marL="171450" indent="-171450" algn="l" rtl="0" eaLnBrk="0" fontAlgn="base" hangingPunct="0">
              <a:lnSpc>
                <a:spcPct val="85000"/>
              </a:lnSpc>
              <a:spcBef>
                <a:spcPct val="50000"/>
              </a:spcBef>
              <a:spcAft>
                <a:spcPct val="0"/>
              </a:spcAft>
              <a:buClr>
                <a:schemeClr val="accent1"/>
              </a:buClr>
              <a:buFont typeface="Wingdings" pitchFamily="2" charset="2"/>
              <a:buChar char="§"/>
              <a:defRPr sz="1600">
                <a:solidFill>
                  <a:schemeClr val="tx1"/>
                </a:solidFill>
                <a:latin typeface="+mn-lt"/>
                <a:ea typeface="+mn-ea"/>
                <a:cs typeface="+mn-cs"/>
              </a:defRPr>
            </a:lvl1pPr>
            <a:lvl2pPr marL="495300" indent="-152400" algn="l" rtl="0" eaLnBrk="0" fontAlgn="base" hangingPunct="0">
              <a:lnSpc>
                <a:spcPct val="85000"/>
              </a:lnSpc>
              <a:spcBef>
                <a:spcPct val="35000"/>
              </a:spcBef>
              <a:spcAft>
                <a:spcPct val="0"/>
              </a:spcAft>
              <a:buClr>
                <a:schemeClr val="hlink"/>
              </a:buClr>
              <a:buSzPct val="90000"/>
              <a:buChar char="•"/>
              <a:defRPr sz="1500">
                <a:solidFill>
                  <a:schemeClr val="tx1"/>
                </a:solidFill>
                <a:latin typeface="+mn-lt"/>
              </a:defRPr>
            </a:lvl2pPr>
            <a:lvl3pPr marL="862013" indent="-176213" algn="l" rtl="0" eaLnBrk="0" fontAlgn="base" hangingPunct="0">
              <a:lnSpc>
                <a:spcPct val="85000"/>
              </a:lnSpc>
              <a:spcBef>
                <a:spcPct val="50000"/>
              </a:spcBef>
              <a:spcAft>
                <a:spcPct val="0"/>
              </a:spcAft>
              <a:buClr>
                <a:schemeClr val="bg2"/>
              </a:buClr>
              <a:buFont typeface="Symbol" pitchFamily="18" charset="2"/>
              <a:buChar char="-"/>
              <a:defRPr sz="1200">
                <a:solidFill>
                  <a:schemeClr val="tx1"/>
                </a:solidFill>
                <a:latin typeface="+mn-lt"/>
              </a:defRPr>
            </a:lvl3pPr>
            <a:lvl4pPr marL="1543050" indent="-228600" algn="l" rtl="0" eaLnBrk="0" fontAlgn="base" hangingPunct="0">
              <a:spcBef>
                <a:spcPct val="20000"/>
              </a:spcBef>
              <a:spcAft>
                <a:spcPct val="0"/>
              </a:spcAft>
              <a:buChar char="–"/>
              <a:defRPr sz="2200">
                <a:solidFill>
                  <a:schemeClr val="tx1"/>
                </a:solidFill>
                <a:latin typeface="+mn-lt"/>
              </a:defRPr>
            </a:lvl4pPr>
            <a:lvl5pPr marL="1962150" indent="-230188" algn="l" rtl="0" eaLnBrk="0" fontAlgn="base" hangingPunct="0">
              <a:spcBef>
                <a:spcPct val="20000"/>
              </a:spcBef>
              <a:spcAft>
                <a:spcPct val="0"/>
              </a:spcAft>
              <a:buChar char="»"/>
              <a:defRPr sz="2200">
                <a:solidFill>
                  <a:schemeClr val="tx1"/>
                </a:solidFill>
                <a:latin typeface="+mn-lt"/>
              </a:defRPr>
            </a:lvl5pPr>
            <a:lvl6pPr marL="2419350" indent="-230188" algn="l" rtl="0" eaLnBrk="0" fontAlgn="base" hangingPunct="0">
              <a:spcBef>
                <a:spcPct val="20000"/>
              </a:spcBef>
              <a:spcAft>
                <a:spcPct val="0"/>
              </a:spcAft>
              <a:buChar char="»"/>
              <a:defRPr sz="2200">
                <a:solidFill>
                  <a:schemeClr val="tx1"/>
                </a:solidFill>
                <a:latin typeface="+mn-lt"/>
              </a:defRPr>
            </a:lvl6pPr>
            <a:lvl7pPr marL="2876550" indent="-230188" algn="l" rtl="0" eaLnBrk="0" fontAlgn="base" hangingPunct="0">
              <a:spcBef>
                <a:spcPct val="20000"/>
              </a:spcBef>
              <a:spcAft>
                <a:spcPct val="0"/>
              </a:spcAft>
              <a:buChar char="»"/>
              <a:defRPr sz="2200">
                <a:solidFill>
                  <a:schemeClr val="tx1"/>
                </a:solidFill>
                <a:latin typeface="+mn-lt"/>
              </a:defRPr>
            </a:lvl7pPr>
            <a:lvl8pPr marL="3333750" indent="-230188" algn="l" rtl="0" eaLnBrk="0" fontAlgn="base" hangingPunct="0">
              <a:spcBef>
                <a:spcPct val="20000"/>
              </a:spcBef>
              <a:spcAft>
                <a:spcPct val="0"/>
              </a:spcAft>
              <a:buChar char="»"/>
              <a:defRPr sz="2200">
                <a:solidFill>
                  <a:schemeClr val="tx1"/>
                </a:solidFill>
                <a:latin typeface="+mn-lt"/>
              </a:defRPr>
            </a:lvl8pPr>
            <a:lvl9pPr marL="3790950" indent="-230188" algn="l" rtl="0" eaLnBrk="0" fontAlgn="base" hangingPunct="0">
              <a:spcBef>
                <a:spcPct val="20000"/>
              </a:spcBef>
              <a:spcAft>
                <a:spcPct val="0"/>
              </a:spcAft>
              <a:buChar char="»"/>
              <a:defRPr sz="2200">
                <a:solidFill>
                  <a:schemeClr val="tx1"/>
                </a:solidFill>
                <a:latin typeface="+mn-lt"/>
              </a:defRPr>
            </a:lvl9pPr>
          </a:lstStyle>
          <a:p>
            <a:pPr>
              <a:lnSpc>
                <a:spcPct val="125000"/>
              </a:lnSpc>
              <a:buClr>
                <a:srgbClr val="993300"/>
              </a:buClr>
            </a:pPr>
            <a:r>
              <a:rPr lang="fr-FR" sz="1400" b="0" kern="0" dirty="0">
                <a:solidFill>
                  <a:srgbClr val="003399"/>
                </a:solidFill>
                <a:latin typeface="Trebuchet MS" pitchFamily="34" charset="0"/>
              </a:rPr>
              <a:t>D’autres actions sont préconisées à côté de ces 3 premières priorités (la règle des « 7R », slide 21)</a:t>
            </a:r>
          </a:p>
        </p:txBody>
      </p:sp>
    </p:spTree>
    <p:extLst>
      <p:ext uri="{BB962C8B-B14F-4D97-AF65-F5344CB8AC3E}">
        <p14:creationId xmlns:p14="http://schemas.microsoft.com/office/powerpoint/2010/main" val="46347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10</a:t>
            </a:fld>
            <a:endParaRPr lang="fr-FR"/>
          </a:p>
        </p:txBody>
      </p:sp>
      <p:sp>
        <p:nvSpPr>
          <p:cNvPr id="5124" name="Rectangle 3"/>
          <p:cNvSpPr>
            <a:spLocks noGrp="1" noChangeArrowheads="1"/>
          </p:cNvSpPr>
          <p:nvPr>
            <p:ph type="body" idx="1"/>
          </p:nvPr>
        </p:nvSpPr>
        <p:spPr>
          <a:xfrm>
            <a:off x="404916" y="2115840"/>
            <a:ext cx="8640960" cy="3888432"/>
          </a:xfrm>
          <a:noFill/>
        </p:spPr>
        <p:txBody>
          <a:bodyPr/>
          <a:lstStyle/>
          <a:p>
            <a:pPr marL="0" indent="0">
              <a:lnSpc>
                <a:spcPct val="125000"/>
              </a:lnSpc>
              <a:buClr>
                <a:srgbClr val="993300"/>
              </a:buClr>
              <a:buNone/>
            </a:pPr>
            <a:r>
              <a:rPr lang="fr-FR" b="1" dirty="0">
                <a:solidFill>
                  <a:srgbClr val="003399"/>
                </a:solidFill>
                <a:latin typeface="Trebuchet MS" pitchFamily="34" charset="0"/>
              </a:rPr>
              <a:t>Mesurer la balance </a:t>
            </a:r>
            <a:r>
              <a:rPr lang="fr-FR" dirty="0">
                <a:solidFill>
                  <a:srgbClr val="003399"/>
                </a:solidFill>
                <a:latin typeface="Trebuchet MS" pitchFamily="34" charset="0"/>
              </a:rPr>
              <a:t>entre ce que l’on perd de la situation antérieure (confinement), et que l’on connaît, et les gains de la situation nouvelle (</a:t>
            </a:r>
            <a:r>
              <a:rPr lang="fr-FR" dirty="0" err="1">
                <a:solidFill>
                  <a:srgbClr val="003399"/>
                </a:solidFill>
                <a:latin typeface="Trebuchet MS" pitchFamily="34" charset="0"/>
              </a:rPr>
              <a:t>déconfinement</a:t>
            </a:r>
            <a:r>
              <a:rPr lang="fr-FR" dirty="0">
                <a:solidFill>
                  <a:srgbClr val="003399"/>
                </a:solidFill>
                <a:latin typeface="Trebuchet MS" pitchFamily="34" charset="0"/>
              </a:rPr>
              <a:t>), et que l’on ne connaît pas encore. </a:t>
            </a:r>
          </a:p>
          <a:p>
            <a:pPr>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La balance doit évidemment être positive en faveur de la situation nouvelle</a:t>
            </a:r>
          </a:p>
          <a:p>
            <a:pPr>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Que perdons-nous par rapport à la situation du confinement ? Que regrettons-nous de perdre et peut-on le sauvegarder ? Que ne regrettons-nous pas ?</a:t>
            </a:r>
          </a:p>
          <a:p>
            <a:pPr>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Qu’allons-nous gagner lors de la période de </a:t>
            </a:r>
            <a:r>
              <a:rPr lang="fr-FR" dirty="0" err="1">
                <a:solidFill>
                  <a:srgbClr val="003399"/>
                </a:solidFill>
                <a:latin typeface="Trebuchet MS" pitchFamily="34" charset="0"/>
              </a:rPr>
              <a:t>déconfinement</a:t>
            </a:r>
            <a:r>
              <a:rPr lang="fr-FR" dirty="0">
                <a:solidFill>
                  <a:srgbClr val="003399"/>
                </a:solidFill>
                <a:latin typeface="Trebuchet MS" pitchFamily="34" charset="0"/>
              </a:rPr>
              <a:t> ? Les espoirs mis dans cette nouvelle période, associés aux moyens mis en œuvre, sont-ils bien supérieurs aux craintes et risques qui peuvent subsister ? Ces craintes et ces risques seront-il inférieurs à ceux que nous avons connus dans la période du confinement ?</a:t>
            </a:r>
          </a:p>
        </p:txBody>
      </p:sp>
      <p:sp>
        <p:nvSpPr>
          <p:cNvPr id="6" name="Rectangle 2"/>
          <p:cNvSpPr>
            <a:spLocks noGrp="1" noChangeArrowheads="1"/>
          </p:cNvSpPr>
          <p:nvPr>
            <p:ph type="title"/>
          </p:nvPr>
        </p:nvSpPr>
        <p:spPr bwMode="auto">
          <a:xfrm>
            <a:off x="1758432" y="747688"/>
            <a:ext cx="6291036" cy="1008112"/>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2-4/ Priorité 2: </a:t>
            </a:r>
            <a:r>
              <a:rPr lang="fr-FR" sz="2000" u="sng" dirty="0">
                <a:solidFill>
                  <a:srgbClr val="003399"/>
                </a:solidFill>
                <a:latin typeface="Trebuchet MS" pitchFamily="34" charset="0"/>
              </a:rPr>
              <a:t>donner du sens</a:t>
            </a:r>
            <a:r>
              <a:rPr lang="fr-FR" sz="2000" dirty="0">
                <a:solidFill>
                  <a:srgbClr val="003399"/>
                </a:solidFill>
                <a:latin typeface="Trebuchet MS" pitchFamily="34" charset="0"/>
              </a:rPr>
              <a:t>  = </a:t>
            </a:r>
            <a:r>
              <a:rPr lang="fr-FR" sz="2000" u="sng" dirty="0">
                <a:solidFill>
                  <a:srgbClr val="003399"/>
                </a:solidFill>
                <a:latin typeface="Trebuchet MS" pitchFamily="34" charset="0"/>
              </a:rPr>
              <a:t>communiquer</a:t>
            </a:r>
            <a:r>
              <a:rPr lang="fr-FR" sz="2000" dirty="0">
                <a:solidFill>
                  <a:srgbClr val="003399"/>
                </a:solidFill>
                <a:latin typeface="Trebuchet MS" pitchFamily="34" charset="0"/>
              </a:rPr>
              <a:t> en en mesurant </a:t>
            </a:r>
            <a:r>
              <a:rPr lang="fr-FR" sz="2000" u="sng" dirty="0">
                <a:solidFill>
                  <a:srgbClr val="003399"/>
                </a:solidFill>
                <a:latin typeface="Trebuchet MS" pitchFamily="34" charset="0"/>
              </a:rPr>
              <a:t>la balance </a:t>
            </a:r>
            <a:r>
              <a:rPr lang="fr-FR" sz="2000" dirty="0">
                <a:solidFill>
                  <a:srgbClr val="003399"/>
                </a:solidFill>
                <a:latin typeface="Trebuchet MS" pitchFamily="34" charset="0"/>
              </a:rPr>
              <a:t>entre l’avant et l’après</a:t>
            </a:r>
            <a:endParaRPr lang="fr-FR" sz="2000" u="sng" dirty="0">
              <a:solidFill>
                <a:srgbClr val="003399"/>
              </a:solidFill>
              <a:latin typeface="Trebuchet MS" pitchFamily="34" charset="0"/>
            </a:endParaRPr>
          </a:p>
        </p:txBody>
      </p:sp>
    </p:spTree>
    <p:extLst>
      <p:ext uri="{BB962C8B-B14F-4D97-AF65-F5344CB8AC3E}">
        <p14:creationId xmlns:p14="http://schemas.microsoft.com/office/powerpoint/2010/main" val="143437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11</a:t>
            </a:fld>
            <a:endParaRPr lang="fr-FR"/>
          </a:p>
        </p:txBody>
      </p:sp>
      <p:sp>
        <p:nvSpPr>
          <p:cNvPr id="5124" name="Rectangle 3"/>
          <p:cNvSpPr>
            <a:spLocks noGrp="1" noChangeArrowheads="1"/>
          </p:cNvSpPr>
          <p:nvPr>
            <p:ph type="body" idx="1"/>
          </p:nvPr>
        </p:nvSpPr>
        <p:spPr>
          <a:xfrm>
            <a:off x="0" y="1395760"/>
            <a:ext cx="9345613" cy="5297587"/>
          </a:xfrm>
          <a:noFill/>
        </p:spPr>
        <p:txBody>
          <a:bodyPr/>
          <a:lstStyle/>
          <a:p>
            <a:pPr>
              <a:lnSpc>
                <a:spcPct val="125000"/>
              </a:lnSpc>
              <a:buClr>
                <a:srgbClr val="993300"/>
              </a:buClr>
            </a:pPr>
            <a:r>
              <a:rPr lang="fr-FR" dirty="0">
                <a:solidFill>
                  <a:srgbClr val="003399"/>
                </a:solidFill>
                <a:latin typeface="Trebuchet MS" pitchFamily="34" charset="0"/>
              </a:rPr>
              <a:t>La reconnaissance, en particulier celle de l’investissement et des efforts fournis:</a:t>
            </a:r>
          </a:p>
          <a:p>
            <a:pPr marL="609600" lvl="1" indent="-285750">
              <a:lnSpc>
                <a:spcPct val="125000"/>
              </a:lnSpc>
              <a:buClr>
                <a:srgbClr val="993300"/>
              </a:buClr>
            </a:pPr>
            <a:r>
              <a:rPr lang="fr-FR" dirty="0">
                <a:solidFill>
                  <a:srgbClr val="003399"/>
                </a:solidFill>
                <a:latin typeface="Trebuchet MS" pitchFamily="34" charset="0"/>
              </a:rPr>
              <a:t>Reconnaître que ce qui s’est passé depuis le 16 mars a été une épreuve pour chacun des membres de l’équipe. </a:t>
            </a:r>
          </a:p>
          <a:p>
            <a:pPr marL="609600" lvl="1" indent="-285750">
              <a:lnSpc>
                <a:spcPct val="125000"/>
              </a:lnSpc>
              <a:buClr>
                <a:srgbClr val="993300"/>
              </a:buClr>
            </a:pPr>
            <a:r>
              <a:rPr lang="fr-FR" dirty="0">
                <a:solidFill>
                  <a:srgbClr val="003399"/>
                </a:solidFill>
                <a:latin typeface="Trebuchet MS" pitchFamily="34" charset="0"/>
              </a:rPr>
              <a:t>Eviter les maladresses du genre « c’était bien les vacances à la campagne ou les apéros sur le balcon ? »</a:t>
            </a:r>
          </a:p>
          <a:p>
            <a:pPr marL="609600" lvl="1" indent="-285750">
              <a:lnSpc>
                <a:spcPct val="125000"/>
              </a:lnSpc>
              <a:buClr>
                <a:srgbClr val="993300"/>
              </a:buClr>
            </a:pPr>
            <a:r>
              <a:rPr lang="fr-FR" dirty="0">
                <a:solidFill>
                  <a:srgbClr val="003399"/>
                </a:solidFill>
                <a:latin typeface="Trebuchet MS" pitchFamily="34" charset="0"/>
              </a:rPr>
              <a:t>La reconnaissance s’exprime au travers de 4 marques de reconnaissance (en dehors de la reconnaissance matérielle/</a:t>
            </a:r>
            <a:r>
              <a:rPr lang="fr-FR" dirty="0" err="1">
                <a:solidFill>
                  <a:srgbClr val="003399"/>
                </a:solidFill>
                <a:latin typeface="Trebuchet MS" pitchFamily="34" charset="0"/>
              </a:rPr>
              <a:t>pécunière</a:t>
            </a:r>
            <a:r>
              <a:rPr lang="fr-FR" dirty="0">
                <a:solidFill>
                  <a:srgbClr val="003399"/>
                </a:solidFill>
                <a:latin typeface="Trebuchet MS" pitchFamily="34" charset="0"/>
              </a:rPr>
              <a:t>):</a:t>
            </a:r>
          </a:p>
          <a:p>
            <a:pPr marL="976313" lvl="2" indent="-285750">
              <a:lnSpc>
                <a:spcPct val="125000"/>
              </a:lnSpc>
              <a:buClr>
                <a:srgbClr val="993300"/>
              </a:buClr>
            </a:pPr>
            <a:r>
              <a:rPr lang="fr-FR" sz="1400" dirty="0">
                <a:solidFill>
                  <a:srgbClr val="003399"/>
                </a:solidFill>
                <a:latin typeface="Trebuchet MS" pitchFamily="34" charset="0"/>
              </a:rPr>
              <a:t>La reconnaissance existentielle (de la personne, via d’abord le respect d’autrui)</a:t>
            </a:r>
          </a:p>
          <a:p>
            <a:pPr marL="976313" lvl="2" indent="-285750">
              <a:lnSpc>
                <a:spcPct val="125000"/>
              </a:lnSpc>
              <a:buClr>
                <a:srgbClr val="993300"/>
              </a:buClr>
            </a:pPr>
            <a:r>
              <a:rPr lang="fr-FR" sz="1400" dirty="0">
                <a:solidFill>
                  <a:srgbClr val="003399"/>
                </a:solidFill>
                <a:latin typeface="Trebuchet MS" pitchFamily="34" charset="0"/>
              </a:rPr>
              <a:t>La reconnaissance de la pratique du travail (ce que tu es en train de faire est bien, tu le fais bien) (accompagnement, soutien)</a:t>
            </a:r>
          </a:p>
          <a:p>
            <a:pPr marL="976313" lvl="2" indent="-285750">
              <a:lnSpc>
                <a:spcPct val="125000"/>
              </a:lnSpc>
              <a:buClr>
                <a:srgbClr val="993300"/>
              </a:buClr>
            </a:pPr>
            <a:r>
              <a:rPr lang="fr-FR" sz="1400" b="1" dirty="0">
                <a:solidFill>
                  <a:srgbClr val="003399"/>
                </a:solidFill>
                <a:latin typeface="Trebuchet MS" pitchFamily="34" charset="0"/>
              </a:rPr>
              <a:t>La reconnaissance de l’investissement dans le travail, des efforts, indépendamment des résultats obtenus ou non, des objectifs atteints ou non (encouragement)</a:t>
            </a:r>
          </a:p>
          <a:p>
            <a:pPr marL="976313" lvl="2" indent="-285750">
              <a:lnSpc>
                <a:spcPct val="125000"/>
              </a:lnSpc>
              <a:buClr>
                <a:srgbClr val="993300"/>
              </a:buClr>
            </a:pPr>
            <a:r>
              <a:rPr lang="fr-FR" sz="1400" dirty="0">
                <a:solidFill>
                  <a:srgbClr val="003399"/>
                </a:solidFill>
                <a:latin typeface="Trebuchet MS" pitchFamily="34" charset="0"/>
              </a:rPr>
              <a:t>La reconnaissance des résultats = valoriser ce qui a été bien fait/pointer voire sanctionner ce qui a été mal fait (valorisation positive et équité)</a:t>
            </a:r>
          </a:p>
          <a:p>
            <a:pPr marL="976313" lvl="2" indent="-285750">
              <a:lnSpc>
                <a:spcPct val="125000"/>
              </a:lnSpc>
              <a:buClr>
                <a:srgbClr val="993300"/>
              </a:buClr>
              <a:buFont typeface="Wingdings" panose="05000000000000000000" pitchFamily="2" charset="2"/>
              <a:buChar char="Ø"/>
            </a:pPr>
            <a:r>
              <a:rPr lang="fr-FR" sz="1400" b="1" dirty="0">
                <a:solidFill>
                  <a:srgbClr val="003399"/>
                </a:solidFill>
                <a:latin typeface="Trebuchet MS" pitchFamily="34" charset="0"/>
              </a:rPr>
              <a:t>En l’occurrence, il convient de reconnaître l’investissement du personnel enseignant et </a:t>
            </a:r>
            <a:r>
              <a:rPr lang="fr-FR" sz="1400" b="1" dirty="0" err="1">
                <a:solidFill>
                  <a:srgbClr val="003399"/>
                </a:solidFill>
                <a:latin typeface="Trebuchet MS" pitchFamily="34" charset="0"/>
              </a:rPr>
              <a:t>Ogec</a:t>
            </a:r>
            <a:r>
              <a:rPr lang="fr-FR" sz="1400" b="1" dirty="0">
                <a:solidFill>
                  <a:srgbClr val="003399"/>
                </a:solidFill>
                <a:latin typeface="Trebuchet MS" pitchFamily="34" charset="0"/>
              </a:rPr>
              <a:t> pendant la période du confinement et pendant la période de préparation avant le 11 mai</a:t>
            </a:r>
          </a:p>
          <a:p>
            <a:pPr>
              <a:lnSpc>
                <a:spcPct val="125000"/>
              </a:lnSpc>
              <a:buClr>
                <a:srgbClr val="993300"/>
              </a:buClr>
            </a:pPr>
            <a:endParaRPr lang="fr-FR" dirty="0">
              <a:solidFill>
                <a:srgbClr val="003399"/>
              </a:solidFill>
              <a:latin typeface="Trebuchet MS" pitchFamily="34" charset="0"/>
            </a:endParaRPr>
          </a:p>
        </p:txBody>
      </p:sp>
      <p:sp>
        <p:nvSpPr>
          <p:cNvPr id="7" name="Rectangle 2"/>
          <p:cNvSpPr>
            <a:spLocks noGrp="1" noChangeArrowheads="1"/>
          </p:cNvSpPr>
          <p:nvPr>
            <p:ph type="title"/>
          </p:nvPr>
        </p:nvSpPr>
        <p:spPr bwMode="auto">
          <a:xfrm>
            <a:off x="1758432" y="747688"/>
            <a:ext cx="6291036" cy="517865"/>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2-5/ Priorité 3 dans la posture: </a:t>
            </a:r>
            <a:r>
              <a:rPr lang="fr-FR" sz="2000" u="sng" dirty="0">
                <a:solidFill>
                  <a:srgbClr val="003399"/>
                </a:solidFill>
                <a:latin typeface="Trebuchet MS" pitchFamily="34" charset="0"/>
              </a:rPr>
              <a:t>reconnaître</a:t>
            </a:r>
          </a:p>
        </p:txBody>
      </p:sp>
    </p:spTree>
    <p:extLst>
      <p:ext uri="{BB962C8B-B14F-4D97-AF65-F5344CB8AC3E}">
        <p14:creationId xmlns:p14="http://schemas.microsoft.com/office/powerpoint/2010/main" val="2212831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12</a:t>
            </a:fld>
            <a:endParaRPr lang="fr-FR"/>
          </a:p>
        </p:txBody>
      </p:sp>
      <p:sp>
        <p:nvSpPr>
          <p:cNvPr id="5124" name="Rectangle 3"/>
          <p:cNvSpPr>
            <a:spLocks noGrp="1" noChangeArrowheads="1"/>
          </p:cNvSpPr>
          <p:nvPr>
            <p:ph type="body" idx="1"/>
          </p:nvPr>
        </p:nvSpPr>
        <p:spPr>
          <a:xfrm>
            <a:off x="401124" y="1944572"/>
            <a:ext cx="8640960" cy="4392488"/>
          </a:xfrm>
          <a:noFill/>
        </p:spPr>
        <p:txBody>
          <a:bodyPr/>
          <a:lstStyle/>
          <a:p>
            <a:pPr>
              <a:lnSpc>
                <a:spcPct val="125000"/>
              </a:lnSpc>
              <a:buClr>
                <a:srgbClr val="993300"/>
              </a:buClr>
            </a:pPr>
            <a:r>
              <a:rPr lang="fr-FR" dirty="0">
                <a:solidFill>
                  <a:srgbClr val="003399"/>
                </a:solidFill>
                <a:latin typeface="Trebuchet MS" pitchFamily="34" charset="0"/>
              </a:rPr>
              <a:t>Avec la reconnaissance = la règle des « 7 R »</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Rassurer: </a:t>
            </a:r>
            <a:r>
              <a:rPr lang="fr-FR" dirty="0">
                <a:solidFill>
                  <a:srgbClr val="003399"/>
                </a:solidFill>
                <a:latin typeface="Trebuchet MS" pitchFamily="34" charset="0"/>
              </a:rPr>
              <a:t>sans en sur-rajouter: </a:t>
            </a:r>
            <a:r>
              <a:rPr lang="fr-FR" i="1" dirty="0">
                <a:solidFill>
                  <a:srgbClr val="003399"/>
                </a:solidFill>
                <a:latin typeface="Trebuchet MS" pitchFamily="34" charset="0"/>
              </a:rPr>
              <a:t>« nous ne maîtrisons pas tout, mais nous avons fait le maximum et nous saurons réagir/corriger/intervenir…. »</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Réconforter</a:t>
            </a:r>
            <a:r>
              <a:rPr lang="fr-FR" dirty="0">
                <a:solidFill>
                  <a:srgbClr val="003399"/>
                </a:solidFill>
                <a:latin typeface="Trebuchet MS" pitchFamily="34" charset="0"/>
              </a:rPr>
              <a:t> chacun qui en exprime le besoin (ou ne l’exprime pas)</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Responsabiliser</a:t>
            </a:r>
            <a:r>
              <a:rPr lang="fr-FR" dirty="0">
                <a:solidFill>
                  <a:srgbClr val="003399"/>
                </a:solidFill>
                <a:latin typeface="Trebuchet MS" pitchFamily="34" charset="0"/>
              </a:rPr>
              <a:t> chaque acteur de l’école, y compris les enfants. L’école est d’abord leur espace. Ils en ont été privés pendant 2 mois; ils n’ont pas eu d’espaces à eux (ou peu), à eux de se réapproprier l’espace mais en contrepartie, ils doivent respecter de nouvelles règles de vie dans leur nouvel espace</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Relayer</a:t>
            </a:r>
            <a:r>
              <a:rPr lang="fr-FR" dirty="0">
                <a:solidFill>
                  <a:srgbClr val="003399"/>
                </a:solidFill>
                <a:latin typeface="Trebuchet MS" pitchFamily="34" charset="0"/>
              </a:rPr>
              <a:t> via les responsables de niveaux, professeurs principaux</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Réorganiser</a:t>
            </a:r>
            <a:r>
              <a:rPr lang="fr-FR" dirty="0">
                <a:solidFill>
                  <a:srgbClr val="003399"/>
                </a:solidFill>
                <a:latin typeface="Trebuchet MS" pitchFamily="34" charset="0"/>
              </a:rPr>
              <a:t> les métiers et les compétences, l’espace, le temps…;</a:t>
            </a:r>
          </a:p>
          <a:p>
            <a:pPr marL="342900" indent="-342900">
              <a:lnSpc>
                <a:spcPct val="125000"/>
              </a:lnSpc>
              <a:buClr>
                <a:srgbClr val="993300"/>
              </a:buClr>
              <a:buFont typeface="+mj-lt"/>
              <a:buAutoNum type="arabicPeriod"/>
            </a:pPr>
            <a:r>
              <a:rPr lang="fr-FR" b="1" dirty="0">
                <a:solidFill>
                  <a:srgbClr val="003399"/>
                </a:solidFill>
                <a:latin typeface="Trebuchet MS" pitchFamily="34" charset="0"/>
              </a:rPr>
              <a:t>Remettre en cause-réajuster les </a:t>
            </a:r>
            <a:r>
              <a:rPr lang="fr-FR" b="1" dirty="0" err="1">
                <a:solidFill>
                  <a:srgbClr val="003399"/>
                </a:solidFill>
                <a:latin typeface="Trebuchet MS" pitchFamily="34" charset="0"/>
              </a:rPr>
              <a:t>process</a:t>
            </a:r>
            <a:r>
              <a:rPr lang="fr-FR" b="1" dirty="0">
                <a:solidFill>
                  <a:srgbClr val="003399"/>
                </a:solidFill>
                <a:latin typeface="Trebuchet MS" pitchFamily="34" charset="0"/>
              </a:rPr>
              <a:t>, le dispositif</a:t>
            </a:r>
            <a:r>
              <a:rPr lang="fr-FR" dirty="0">
                <a:solidFill>
                  <a:srgbClr val="003399"/>
                </a:solidFill>
                <a:latin typeface="Trebuchet MS" pitchFamily="34" charset="0"/>
              </a:rPr>
              <a:t>, jusqu’à introduire de la sanction pour manquement à l’observance des règles de sécurité sanitaire</a:t>
            </a:r>
          </a:p>
        </p:txBody>
      </p:sp>
      <p:sp>
        <p:nvSpPr>
          <p:cNvPr id="7" name="Rectangle 2"/>
          <p:cNvSpPr txBox="1">
            <a:spLocks noChangeArrowheads="1"/>
          </p:cNvSpPr>
          <p:nvPr/>
        </p:nvSpPr>
        <p:spPr bwMode="auto">
          <a:xfrm>
            <a:off x="1424732" y="891704"/>
            <a:ext cx="7237677" cy="720080"/>
          </a:xfrm>
          <a:prstGeom prst="rect">
            <a:avLst/>
          </a:prstGeo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Narrow" pitchFamily="34" charset="0"/>
              </a:defRPr>
            </a:lvl2pPr>
            <a:lvl3pPr algn="l" rtl="0" eaLnBrk="0" fontAlgn="base" hangingPunct="0">
              <a:lnSpc>
                <a:spcPct val="90000"/>
              </a:lnSpc>
              <a:spcBef>
                <a:spcPct val="0"/>
              </a:spcBef>
              <a:spcAft>
                <a:spcPct val="0"/>
              </a:spcAft>
              <a:defRPr sz="2400" b="1">
                <a:solidFill>
                  <a:schemeClr val="tx1"/>
                </a:solidFill>
                <a:latin typeface="Arial Narrow" pitchFamily="34" charset="0"/>
              </a:defRPr>
            </a:lvl3pPr>
            <a:lvl4pPr algn="l" rtl="0" eaLnBrk="0" fontAlgn="base" hangingPunct="0">
              <a:lnSpc>
                <a:spcPct val="90000"/>
              </a:lnSpc>
              <a:spcBef>
                <a:spcPct val="0"/>
              </a:spcBef>
              <a:spcAft>
                <a:spcPct val="0"/>
              </a:spcAft>
              <a:defRPr sz="2400" b="1">
                <a:solidFill>
                  <a:schemeClr val="tx1"/>
                </a:solidFill>
                <a:latin typeface="Arial Narrow" pitchFamily="34" charset="0"/>
              </a:defRPr>
            </a:lvl4pPr>
            <a:lvl5pPr algn="l" rtl="0" eaLnBrk="0" fontAlgn="base" hangingPunct="0">
              <a:lnSpc>
                <a:spcPct val="90000"/>
              </a:lnSpc>
              <a:spcBef>
                <a:spcPct val="0"/>
              </a:spcBef>
              <a:spcAft>
                <a:spcPct val="0"/>
              </a:spcAft>
              <a:defRPr sz="2400" b="1">
                <a:solidFill>
                  <a:schemeClr val="tx1"/>
                </a:solidFill>
                <a:latin typeface="Arial Narrow" pitchFamily="34" charset="0"/>
              </a:defRPr>
            </a:lvl5pPr>
            <a:lvl6pPr marL="457200" algn="l" rtl="0" eaLnBrk="0" fontAlgn="base" hangingPunct="0">
              <a:lnSpc>
                <a:spcPct val="90000"/>
              </a:lnSpc>
              <a:spcBef>
                <a:spcPct val="0"/>
              </a:spcBef>
              <a:spcAft>
                <a:spcPct val="0"/>
              </a:spcAft>
              <a:defRPr sz="2400" b="1">
                <a:solidFill>
                  <a:schemeClr val="tx1"/>
                </a:solidFill>
                <a:latin typeface="Arial Narrow" pitchFamily="34" charset="0"/>
              </a:defRPr>
            </a:lvl6pPr>
            <a:lvl7pPr marL="914400" algn="l" rtl="0" eaLnBrk="0" fontAlgn="base" hangingPunct="0">
              <a:lnSpc>
                <a:spcPct val="90000"/>
              </a:lnSpc>
              <a:spcBef>
                <a:spcPct val="0"/>
              </a:spcBef>
              <a:spcAft>
                <a:spcPct val="0"/>
              </a:spcAft>
              <a:defRPr sz="2400" b="1">
                <a:solidFill>
                  <a:schemeClr val="tx1"/>
                </a:solidFill>
                <a:latin typeface="Arial Narrow" pitchFamily="34" charset="0"/>
              </a:defRPr>
            </a:lvl7pPr>
            <a:lvl8pPr marL="1371600" algn="l" rtl="0" eaLnBrk="0" fontAlgn="base" hangingPunct="0">
              <a:lnSpc>
                <a:spcPct val="90000"/>
              </a:lnSpc>
              <a:spcBef>
                <a:spcPct val="0"/>
              </a:spcBef>
              <a:spcAft>
                <a:spcPct val="0"/>
              </a:spcAft>
              <a:defRPr sz="2400" b="1">
                <a:solidFill>
                  <a:schemeClr val="tx1"/>
                </a:solidFill>
                <a:latin typeface="Arial Narrow" pitchFamily="34" charset="0"/>
              </a:defRPr>
            </a:lvl8pPr>
            <a:lvl9pPr marL="1828800" algn="l" rtl="0" eaLnBrk="0" fontAlgn="base" hangingPunct="0">
              <a:lnSpc>
                <a:spcPct val="90000"/>
              </a:lnSpc>
              <a:spcBef>
                <a:spcPct val="0"/>
              </a:spcBef>
              <a:spcAft>
                <a:spcPct val="0"/>
              </a:spcAft>
              <a:defRPr sz="2400" b="1">
                <a:solidFill>
                  <a:schemeClr val="tx1"/>
                </a:solidFill>
                <a:latin typeface="Arial Narrow" pitchFamily="34" charset="0"/>
              </a:defRPr>
            </a:lvl9pPr>
          </a:lstStyle>
          <a:p>
            <a:r>
              <a:rPr lang="fr-FR" sz="2000" kern="0" dirty="0">
                <a:solidFill>
                  <a:srgbClr val="003399"/>
                </a:solidFill>
                <a:latin typeface="Trebuchet MS" pitchFamily="34" charset="0"/>
              </a:rPr>
              <a:t>Fiche 2-6/ En complément des 3 priorités dans la posture managériale = d’autres actions fortes = les « 7R »</a:t>
            </a:r>
            <a:endParaRPr lang="fr-FR" sz="2000" u="sng" kern="0" dirty="0">
              <a:solidFill>
                <a:srgbClr val="003399"/>
              </a:solidFill>
              <a:latin typeface="Trebuchet MS" pitchFamily="34" charset="0"/>
            </a:endParaRPr>
          </a:p>
        </p:txBody>
      </p:sp>
    </p:spTree>
    <p:extLst>
      <p:ext uri="{BB962C8B-B14F-4D97-AF65-F5344CB8AC3E}">
        <p14:creationId xmlns:p14="http://schemas.microsoft.com/office/powerpoint/2010/main" val="245750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2</a:t>
            </a:fld>
            <a:endParaRPr lang="fr-FR"/>
          </a:p>
        </p:txBody>
      </p:sp>
      <p:sp>
        <p:nvSpPr>
          <p:cNvPr id="5124" name="Rectangle 3"/>
          <p:cNvSpPr>
            <a:spLocks noGrp="1" noChangeArrowheads="1"/>
          </p:cNvSpPr>
          <p:nvPr>
            <p:ph type="body" idx="1"/>
          </p:nvPr>
        </p:nvSpPr>
        <p:spPr>
          <a:xfrm>
            <a:off x="426495" y="1827808"/>
            <a:ext cx="8615589" cy="4536504"/>
          </a:xfrm>
          <a:noFill/>
        </p:spPr>
        <p:txBody>
          <a:bodyPr/>
          <a:lstStyle/>
          <a:p>
            <a:pPr>
              <a:lnSpc>
                <a:spcPct val="125000"/>
              </a:lnSpc>
              <a:buClr>
                <a:srgbClr val="993300"/>
              </a:buClr>
            </a:pPr>
            <a:r>
              <a:rPr lang="fr-FR" dirty="0">
                <a:solidFill>
                  <a:srgbClr val="003399"/>
                </a:solidFill>
                <a:latin typeface="Trebuchet MS" pitchFamily="34" charset="0"/>
              </a:rPr>
              <a:t>Face à la situation critique décrite et à sa « sortie » à la faveur du </a:t>
            </a:r>
            <a:r>
              <a:rPr lang="fr-FR" dirty="0" err="1">
                <a:solidFill>
                  <a:srgbClr val="003399"/>
                </a:solidFill>
                <a:latin typeface="Trebuchet MS" pitchFamily="34" charset="0"/>
              </a:rPr>
              <a:t>déconfinement</a:t>
            </a:r>
            <a:r>
              <a:rPr lang="fr-FR" dirty="0">
                <a:solidFill>
                  <a:srgbClr val="003399"/>
                </a:solidFill>
                <a:latin typeface="Trebuchet MS" pitchFamily="34" charset="0"/>
              </a:rPr>
              <a:t>, différents comportements managériaux peuvent apparaître. </a:t>
            </a:r>
            <a:r>
              <a:rPr lang="fr-FR" b="1" dirty="0">
                <a:solidFill>
                  <a:srgbClr val="003399"/>
                </a:solidFill>
                <a:latin typeface="Trebuchet MS" pitchFamily="34" charset="0"/>
              </a:rPr>
              <a:t>Un seul est à adopter </a:t>
            </a:r>
            <a:r>
              <a:rPr lang="fr-FR" dirty="0">
                <a:solidFill>
                  <a:srgbClr val="003399"/>
                </a:solidFill>
                <a:latin typeface="Trebuchet MS" pitchFamily="34" charset="0"/>
              </a:rPr>
              <a:t>:</a:t>
            </a:r>
          </a:p>
          <a:p>
            <a:pPr algn="just">
              <a:lnSpc>
                <a:spcPct val="125000"/>
              </a:lnSpc>
              <a:spcBef>
                <a:spcPts val="600"/>
              </a:spcBef>
              <a:buClr>
                <a:srgbClr val="993300"/>
              </a:buClr>
              <a:buFont typeface="Wingdings" panose="05000000000000000000" pitchFamily="2" charset="2"/>
              <a:buChar char="Ø"/>
            </a:pPr>
            <a:r>
              <a:rPr lang="fr-FR" b="1" dirty="0">
                <a:solidFill>
                  <a:srgbClr val="003399"/>
                </a:solidFill>
                <a:latin typeface="Trebuchet MS" pitchFamily="34" charset="0"/>
              </a:rPr>
              <a:t> </a:t>
            </a:r>
            <a:r>
              <a:rPr lang="fr-FR" sz="1400" b="1" dirty="0">
                <a:solidFill>
                  <a:srgbClr val="003399"/>
                </a:solidFill>
                <a:latin typeface="Trebuchet MS" pitchFamily="34" charset="0"/>
              </a:rPr>
              <a:t>de type </a:t>
            </a:r>
            <a:r>
              <a:rPr lang="fr-FR" sz="1400" b="1" i="1" u="sng" dirty="0">
                <a:solidFill>
                  <a:srgbClr val="003399"/>
                </a:solidFill>
                <a:latin typeface="Trebuchet MS" pitchFamily="34" charset="0"/>
              </a:rPr>
              <a:t>brutal, agressif, hyper-contrôlant</a:t>
            </a:r>
            <a:r>
              <a:rPr lang="fr-FR" sz="1400" b="1" dirty="0">
                <a:solidFill>
                  <a:srgbClr val="003399"/>
                </a:solidFill>
                <a:latin typeface="Trebuchet MS" pitchFamily="34" charset="0"/>
              </a:rPr>
              <a:t> </a:t>
            </a:r>
            <a:r>
              <a:rPr lang="fr-FR" sz="1400" dirty="0">
                <a:solidFill>
                  <a:srgbClr val="003399"/>
                </a:solidFill>
                <a:latin typeface="Trebuchet MS" pitchFamily="34" charset="0"/>
              </a:rPr>
              <a:t>: Le manager méprise les difficultés vécues par les membres de son équipe, et n’hésite pas à mettre la pression sur les résultats et la performance </a:t>
            </a:r>
            <a:r>
              <a:rPr lang="fr-FR" sz="1400" i="1" dirty="0">
                <a:solidFill>
                  <a:srgbClr val="003399"/>
                </a:solidFill>
                <a:latin typeface="Trebuchet MS" pitchFamily="34" charset="0"/>
              </a:rPr>
              <a:t>« la baisse d’activité est terminée, je veux tout le monde à 100% dès maintenant »</a:t>
            </a:r>
            <a:r>
              <a:rPr lang="fr-FR" sz="1400" dirty="0">
                <a:solidFill>
                  <a:srgbClr val="003399"/>
                </a:solidFill>
                <a:latin typeface="Trebuchet MS" pitchFamily="34" charset="0"/>
              </a:rPr>
              <a:t>. Hyper contrôlant, sûr de lui </a:t>
            </a:r>
            <a:r>
              <a:rPr lang="fr-FR" sz="1400" i="1" dirty="0">
                <a:solidFill>
                  <a:srgbClr val="003399"/>
                </a:solidFill>
                <a:latin typeface="Trebuchet MS" pitchFamily="34" charset="0"/>
              </a:rPr>
              <a:t>(« je maîtrise la situation, tout est sous contrôle »</a:t>
            </a:r>
            <a:r>
              <a:rPr lang="fr-FR" sz="1400" dirty="0">
                <a:solidFill>
                  <a:srgbClr val="003399"/>
                </a:solidFill>
                <a:latin typeface="Trebuchet MS" pitchFamily="34" charset="0"/>
              </a:rPr>
              <a:t>) il risque de provoquer l’aversion de son équipe et d’induire de la colère chez les collaborateurs</a:t>
            </a:r>
          </a:p>
          <a:p>
            <a:pPr algn="just">
              <a:lnSpc>
                <a:spcPct val="125000"/>
              </a:lnSpc>
              <a:spcBef>
                <a:spcPts val="600"/>
              </a:spcBef>
              <a:buClr>
                <a:srgbClr val="993300"/>
              </a:buClr>
              <a:buFont typeface="Wingdings" panose="05000000000000000000" pitchFamily="2" charset="2"/>
              <a:buChar char="Ø"/>
            </a:pPr>
            <a:r>
              <a:rPr lang="fr-FR" sz="1400" b="1" dirty="0">
                <a:solidFill>
                  <a:srgbClr val="003399"/>
                </a:solidFill>
                <a:latin typeface="Trebuchet MS" pitchFamily="34" charset="0"/>
              </a:rPr>
              <a:t> de type </a:t>
            </a:r>
            <a:r>
              <a:rPr lang="fr-FR" sz="1400" b="1" i="1" u="sng" dirty="0">
                <a:solidFill>
                  <a:srgbClr val="003399"/>
                </a:solidFill>
                <a:latin typeface="Trebuchet MS" pitchFamily="34" charset="0"/>
              </a:rPr>
              <a:t>évitant</a:t>
            </a:r>
            <a:r>
              <a:rPr lang="fr-FR" sz="1400" b="1" dirty="0">
                <a:solidFill>
                  <a:srgbClr val="003399"/>
                </a:solidFill>
                <a:latin typeface="Trebuchet MS" pitchFamily="34" charset="0"/>
              </a:rPr>
              <a:t> ou </a:t>
            </a:r>
            <a:r>
              <a:rPr lang="fr-FR" sz="1400" b="1" i="1" u="sng" dirty="0">
                <a:solidFill>
                  <a:srgbClr val="003399"/>
                </a:solidFill>
                <a:latin typeface="Trebuchet MS" pitchFamily="34" charset="0"/>
              </a:rPr>
              <a:t>hésitant</a:t>
            </a:r>
            <a:r>
              <a:rPr lang="fr-FR" sz="1400" b="1" dirty="0">
                <a:solidFill>
                  <a:srgbClr val="003399"/>
                </a:solidFill>
                <a:latin typeface="Trebuchet MS" pitchFamily="34" charset="0"/>
              </a:rPr>
              <a:t> </a:t>
            </a:r>
            <a:r>
              <a:rPr lang="fr-FR" sz="1400" dirty="0">
                <a:solidFill>
                  <a:srgbClr val="003399"/>
                </a:solidFill>
                <a:latin typeface="Trebuchet MS" pitchFamily="34" charset="0"/>
              </a:rPr>
              <a:t>: Ne se préoccupe pas de soutenir son équipe. Fait comme si rien ou presque ne s’était passé par crainte de ne pas savoir comment réagir, ne voulant pas gérer des situations à forte intensité émotionnelle. Ou bien, par trop de circonspection, d’analyse, a du mal à décider, à choisir entre les options/scenarii. Il risque d’être perçu comme un manager « mou », lâche et pourra perdre la confiance de son équipe. Posture qui génère de la déception et de la distance</a:t>
            </a:r>
          </a:p>
          <a:p>
            <a:pPr>
              <a:lnSpc>
                <a:spcPct val="125000"/>
              </a:lnSpc>
              <a:spcBef>
                <a:spcPts val="600"/>
              </a:spcBef>
              <a:buClr>
                <a:srgbClr val="993300"/>
              </a:buClr>
              <a:buFont typeface="Wingdings" panose="05000000000000000000" pitchFamily="2" charset="2"/>
              <a:buChar char="Ø"/>
            </a:pPr>
            <a:r>
              <a:rPr lang="fr-FR" sz="1400" b="1" dirty="0">
                <a:solidFill>
                  <a:srgbClr val="003399"/>
                </a:solidFill>
                <a:latin typeface="Trebuchet MS" pitchFamily="34" charset="0"/>
              </a:rPr>
              <a:t> Posture à adopter: </a:t>
            </a:r>
            <a:r>
              <a:rPr lang="fr-FR" sz="1400" b="1" i="1" u="sng" dirty="0">
                <a:solidFill>
                  <a:srgbClr val="003399"/>
                </a:solidFill>
                <a:latin typeface="Trebuchet MS" pitchFamily="34" charset="0"/>
              </a:rPr>
              <a:t>empathique</a:t>
            </a:r>
            <a:r>
              <a:rPr lang="fr-FR" sz="1400" b="1" dirty="0">
                <a:solidFill>
                  <a:srgbClr val="003399"/>
                </a:solidFill>
                <a:latin typeface="Trebuchet MS" pitchFamily="34" charset="0"/>
              </a:rPr>
              <a:t>, </a:t>
            </a:r>
            <a:r>
              <a:rPr lang="fr-FR" sz="1400" b="1" i="1" u="sng" dirty="0">
                <a:solidFill>
                  <a:srgbClr val="003399"/>
                </a:solidFill>
                <a:latin typeface="Trebuchet MS" pitchFamily="34" charset="0"/>
              </a:rPr>
              <a:t>donneur de sens</a:t>
            </a:r>
            <a:r>
              <a:rPr lang="fr-FR" sz="1400" i="1" u="sng" dirty="0">
                <a:solidFill>
                  <a:srgbClr val="003399"/>
                </a:solidFill>
                <a:latin typeface="Trebuchet MS" pitchFamily="34" charset="0"/>
              </a:rPr>
              <a:t> </a:t>
            </a:r>
            <a:r>
              <a:rPr lang="fr-FR" sz="1400" dirty="0">
                <a:solidFill>
                  <a:srgbClr val="003399"/>
                </a:solidFill>
                <a:latin typeface="Trebuchet MS" pitchFamily="34" charset="0"/>
              </a:rPr>
              <a:t>(« </a:t>
            </a:r>
            <a:r>
              <a:rPr lang="fr-FR" sz="1400" dirty="0" err="1">
                <a:solidFill>
                  <a:srgbClr val="003399"/>
                </a:solidFill>
                <a:latin typeface="Trebuchet MS" pitchFamily="34" charset="0"/>
              </a:rPr>
              <a:t>sensemaker</a:t>
            </a:r>
            <a:r>
              <a:rPr lang="fr-FR" sz="1400" dirty="0">
                <a:solidFill>
                  <a:srgbClr val="003399"/>
                </a:solidFill>
                <a:latin typeface="Trebuchet MS" pitchFamily="34" charset="0"/>
              </a:rPr>
              <a:t> », Karl </a:t>
            </a:r>
            <a:r>
              <a:rPr lang="fr-FR" sz="1400" dirty="0" err="1">
                <a:solidFill>
                  <a:srgbClr val="003399"/>
                </a:solidFill>
                <a:latin typeface="Trebuchet MS" pitchFamily="34" charset="0"/>
              </a:rPr>
              <a:t>E.Weick</a:t>
            </a:r>
            <a:r>
              <a:rPr lang="fr-FR" sz="1400" dirty="0">
                <a:solidFill>
                  <a:srgbClr val="003399"/>
                </a:solidFill>
                <a:latin typeface="Trebuchet MS" pitchFamily="34" charset="0"/>
              </a:rPr>
              <a:t>) = un leader charismatique, reconnaissant, bienveillant, à la fois </a:t>
            </a:r>
            <a:r>
              <a:rPr lang="fr-FR" sz="1400" b="1" dirty="0">
                <a:solidFill>
                  <a:srgbClr val="003399"/>
                </a:solidFill>
                <a:latin typeface="Trebuchet MS" pitchFamily="34" charset="0"/>
              </a:rPr>
              <a:t>promouvant et facilitant</a:t>
            </a:r>
            <a:r>
              <a:rPr lang="fr-FR" sz="1400" dirty="0">
                <a:solidFill>
                  <a:srgbClr val="003399"/>
                </a:solidFill>
                <a:latin typeface="Trebuchet MS" pitchFamily="34" charset="0"/>
              </a:rPr>
              <a:t>. </a:t>
            </a:r>
            <a:endParaRPr lang="fr-FR" dirty="0">
              <a:solidFill>
                <a:srgbClr val="003399"/>
              </a:solidFill>
              <a:latin typeface="Trebuchet MS" pitchFamily="34" charset="0"/>
            </a:endParaRPr>
          </a:p>
        </p:txBody>
      </p:sp>
      <p:sp>
        <p:nvSpPr>
          <p:cNvPr id="6" name="Rectangle 2"/>
          <p:cNvSpPr>
            <a:spLocks noGrp="1" noChangeArrowheads="1"/>
          </p:cNvSpPr>
          <p:nvPr>
            <p:ph type="title"/>
          </p:nvPr>
        </p:nvSpPr>
        <p:spPr bwMode="auto">
          <a:xfrm>
            <a:off x="1856780" y="603672"/>
            <a:ext cx="7056784" cy="934844"/>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2-2/ Posture à adopter par le chef d’établissement dans son management = </a:t>
            </a:r>
            <a:r>
              <a:rPr lang="fr-FR" sz="2000" u="sng" dirty="0">
                <a:solidFill>
                  <a:srgbClr val="003399"/>
                </a:solidFill>
                <a:latin typeface="Trebuchet MS" pitchFamily="34" charset="0"/>
              </a:rPr>
              <a:t>une seule posture à adopter = l’empathie</a:t>
            </a:r>
          </a:p>
        </p:txBody>
      </p:sp>
    </p:spTree>
    <p:extLst>
      <p:ext uri="{BB962C8B-B14F-4D97-AF65-F5344CB8AC3E}">
        <p14:creationId xmlns:p14="http://schemas.microsoft.com/office/powerpoint/2010/main" val="324494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3</a:t>
            </a:fld>
            <a:endParaRPr lang="fr-FR"/>
          </a:p>
        </p:txBody>
      </p:sp>
      <p:sp>
        <p:nvSpPr>
          <p:cNvPr id="5124" name="Rectangle 3"/>
          <p:cNvSpPr>
            <a:spLocks noGrp="1" noChangeArrowheads="1"/>
          </p:cNvSpPr>
          <p:nvPr>
            <p:ph type="body" idx="1"/>
          </p:nvPr>
        </p:nvSpPr>
        <p:spPr>
          <a:xfrm>
            <a:off x="340865" y="2043832"/>
            <a:ext cx="8747001" cy="4320480"/>
          </a:xfrm>
          <a:noFill/>
        </p:spPr>
        <p:txBody>
          <a:bodyPr/>
          <a:lstStyle/>
          <a:p>
            <a:pPr>
              <a:lnSpc>
                <a:spcPct val="125000"/>
              </a:lnSpc>
              <a:buClr>
                <a:srgbClr val="993300"/>
              </a:buClr>
            </a:pPr>
            <a:r>
              <a:rPr lang="fr-FR" b="1" dirty="0">
                <a:solidFill>
                  <a:srgbClr val="003399"/>
                </a:solidFill>
                <a:latin typeface="Trebuchet MS" pitchFamily="34" charset="0"/>
              </a:rPr>
              <a:t>Qu’est-ce que l’empathie ? = capacité à……..</a:t>
            </a:r>
          </a:p>
          <a:p>
            <a:pPr lvl="1">
              <a:lnSpc>
                <a:spcPct val="125000"/>
              </a:lnSpc>
              <a:buClr>
                <a:srgbClr val="993300"/>
              </a:buClr>
            </a:pPr>
            <a:r>
              <a:rPr lang="fr-FR" sz="1400" dirty="0">
                <a:solidFill>
                  <a:srgbClr val="003399"/>
                </a:solidFill>
                <a:latin typeface="Trebuchet MS" pitchFamily="34" charset="0"/>
              </a:rPr>
              <a:t>se mettre à la place de l’autre, à ne pas juger, </a:t>
            </a:r>
          </a:p>
          <a:p>
            <a:pPr lvl="1">
              <a:lnSpc>
                <a:spcPct val="125000"/>
              </a:lnSpc>
              <a:buClr>
                <a:srgbClr val="993300"/>
              </a:buClr>
            </a:pPr>
            <a:r>
              <a:rPr lang="fr-FR" sz="1400" dirty="0">
                <a:solidFill>
                  <a:srgbClr val="003399"/>
                </a:solidFill>
                <a:latin typeface="Trebuchet MS" pitchFamily="34" charset="0"/>
              </a:rPr>
              <a:t>écouter de façon active (= capacité à répéter ce qu’a exprimé l’autre sans avoir pris des notes), </a:t>
            </a:r>
          </a:p>
          <a:p>
            <a:pPr lvl="1">
              <a:lnSpc>
                <a:spcPct val="125000"/>
              </a:lnSpc>
              <a:buClr>
                <a:srgbClr val="993300"/>
              </a:buClr>
            </a:pPr>
            <a:r>
              <a:rPr lang="fr-FR" sz="1400" dirty="0">
                <a:solidFill>
                  <a:srgbClr val="003399"/>
                </a:solidFill>
                <a:latin typeface="Trebuchet MS" pitchFamily="34" charset="0"/>
              </a:rPr>
              <a:t>comprendre et à expliquer, et en plus à montrer qu’on a compris/intégré (ce qui ne veut pas dire automatiquement et systématiquement donner raison et adopter l’avis de l’autre), </a:t>
            </a:r>
          </a:p>
          <a:p>
            <a:pPr lvl="1">
              <a:lnSpc>
                <a:spcPct val="125000"/>
              </a:lnSpc>
              <a:buClr>
                <a:srgbClr val="993300"/>
              </a:buClr>
            </a:pPr>
            <a:r>
              <a:rPr lang="fr-FR" sz="1400" dirty="0">
                <a:solidFill>
                  <a:srgbClr val="003399"/>
                </a:solidFill>
                <a:latin typeface="Trebuchet MS" pitchFamily="34" charset="0"/>
              </a:rPr>
              <a:t>communiquer de façon claire et transparente (voir § spécifique sur la communication)</a:t>
            </a:r>
          </a:p>
          <a:p>
            <a:pPr lvl="1">
              <a:lnSpc>
                <a:spcPct val="125000"/>
              </a:lnSpc>
              <a:buClr>
                <a:srgbClr val="993300"/>
              </a:buClr>
            </a:pPr>
            <a:r>
              <a:rPr lang="fr-FR" sz="1400" dirty="0">
                <a:solidFill>
                  <a:srgbClr val="003399"/>
                </a:solidFill>
                <a:latin typeface="Trebuchet MS" pitchFamily="34" charset="0"/>
              </a:rPr>
              <a:t>faire preuve :</a:t>
            </a:r>
          </a:p>
          <a:p>
            <a:pPr lvl="2">
              <a:lnSpc>
                <a:spcPct val="125000"/>
              </a:lnSpc>
              <a:buClr>
                <a:srgbClr val="993300"/>
              </a:buClr>
            </a:pPr>
            <a:r>
              <a:rPr lang="fr-FR" sz="1400" dirty="0">
                <a:solidFill>
                  <a:srgbClr val="003399"/>
                </a:solidFill>
                <a:latin typeface="Trebuchet MS" pitchFamily="34" charset="0"/>
              </a:rPr>
              <a:t>d’</a:t>
            </a:r>
            <a:r>
              <a:rPr lang="fr-FR" sz="1400" b="1" dirty="0">
                <a:solidFill>
                  <a:srgbClr val="003399"/>
                </a:solidFill>
                <a:latin typeface="Trebuchet MS" pitchFamily="34" charset="0"/>
              </a:rPr>
              <a:t>ouverture</a:t>
            </a:r>
            <a:r>
              <a:rPr lang="fr-FR" sz="1400" dirty="0">
                <a:solidFill>
                  <a:srgbClr val="003399"/>
                </a:solidFill>
                <a:latin typeface="Trebuchet MS" pitchFamily="34" charset="0"/>
              </a:rPr>
              <a:t> d’esprit (s’intéresser à et prendre en compte les avis d’autrui), </a:t>
            </a:r>
          </a:p>
          <a:p>
            <a:pPr lvl="2">
              <a:lnSpc>
                <a:spcPct val="125000"/>
              </a:lnSpc>
              <a:buClr>
                <a:srgbClr val="993300"/>
              </a:buClr>
            </a:pPr>
            <a:r>
              <a:rPr lang="fr-FR" sz="1400" dirty="0">
                <a:solidFill>
                  <a:srgbClr val="003399"/>
                </a:solidFill>
                <a:latin typeface="Trebuchet MS" pitchFamily="34" charset="0"/>
              </a:rPr>
              <a:t>de </a:t>
            </a:r>
            <a:r>
              <a:rPr lang="fr-FR" sz="1400" b="1" dirty="0">
                <a:solidFill>
                  <a:srgbClr val="003399"/>
                </a:solidFill>
                <a:latin typeface="Trebuchet MS" pitchFamily="34" charset="0"/>
              </a:rPr>
              <a:t>tolérance</a:t>
            </a:r>
            <a:r>
              <a:rPr lang="fr-FR" sz="1400" dirty="0">
                <a:solidFill>
                  <a:srgbClr val="003399"/>
                </a:solidFill>
                <a:latin typeface="Trebuchet MS" pitchFamily="34" charset="0"/>
              </a:rPr>
              <a:t> (accepter les différences et chercher le consensus), </a:t>
            </a:r>
          </a:p>
          <a:p>
            <a:pPr lvl="2">
              <a:lnSpc>
                <a:spcPct val="125000"/>
              </a:lnSpc>
              <a:buClr>
                <a:srgbClr val="993300"/>
              </a:buClr>
            </a:pPr>
            <a:r>
              <a:rPr lang="fr-FR" sz="1400" dirty="0">
                <a:solidFill>
                  <a:srgbClr val="003399"/>
                </a:solidFill>
                <a:latin typeface="Trebuchet MS" pitchFamily="34" charset="0"/>
              </a:rPr>
              <a:t>de </a:t>
            </a:r>
            <a:r>
              <a:rPr lang="fr-FR" sz="1400" b="1" dirty="0">
                <a:solidFill>
                  <a:srgbClr val="003399"/>
                </a:solidFill>
                <a:latin typeface="Trebuchet MS" pitchFamily="34" charset="0"/>
              </a:rPr>
              <a:t>fiabilité</a:t>
            </a:r>
            <a:r>
              <a:rPr lang="fr-FR" sz="1400" dirty="0">
                <a:solidFill>
                  <a:srgbClr val="003399"/>
                </a:solidFill>
                <a:latin typeface="Trebuchet MS" pitchFamily="34" charset="0"/>
              </a:rPr>
              <a:t> (étayer ses décisions, vérifier avant d’avancer son propos) </a:t>
            </a:r>
          </a:p>
          <a:p>
            <a:pPr lvl="2">
              <a:lnSpc>
                <a:spcPct val="125000"/>
              </a:lnSpc>
              <a:buClr>
                <a:srgbClr val="993300"/>
              </a:buClr>
            </a:pPr>
            <a:r>
              <a:rPr lang="fr-FR" sz="1400" dirty="0">
                <a:solidFill>
                  <a:srgbClr val="003399"/>
                </a:solidFill>
                <a:latin typeface="Trebuchet MS" pitchFamily="34" charset="0"/>
              </a:rPr>
              <a:t>et d’</a:t>
            </a:r>
            <a:r>
              <a:rPr lang="fr-FR" sz="1400" b="1" dirty="0">
                <a:solidFill>
                  <a:srgbClr val="003399"/>
                </a:solidFill>
                <a:latin typeface="Trebuchet MS" pitchFamily="34" charset="0"/>
              </a:rPr>
              <a:t>authenticité</a:t>
            </a:r>
            <a:r>
              <a:rPr lang="fr-FR" sz="1400" dirty="0">
                <a:solidFill>
                  <a:srgbClr val="003399"/>
                </a:solidFill>
                <a:latin typeface="Trebuchet MS" pitchFamily="34" charset="0"/>
              </a:rPr>
              <a:t> (dire ce que l’on sait et ce que l’on ne sait pas, rester dans l’humilité)</a:t>
            </a:r>
          </a:p>
        </p:txBody>
      </p:sp>
      <p:sp>
        <p:nvSpPr>
          <p:cNvPr id="6" name="Rectangle 2"/>
          <p:cNvSpPr>
            <a:spLocks noGrp="1" noChangeArrowheads="1"/>
          </p:cNvSpPr>
          <p:nvPr>
            <p:ph type="title"/>
          </p:nvPr>
        </p:nvSpPr>
        <p:spPr bwMode="auto">
          <a:xfrm>
            <a:off x="1619188" y="856518"/>
            <a:ext cx="6862328" cy="728072"/>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2-2/ Priorité 1 dans la posture: </a:t>
            </a:r>
            <a:r>
              <a:rPr lang="fr-FR" sz="2000" u="sng" dirty="0">
                <a:solidFill>
                  <a:srgbClr val="003399"/>
                </a:solidFill>
                <a:latin typeface="Trebuchet MS" pitchFamily="34" charset="0"/>
              </a:rPr>
              <a:t>l’empathie, </a:t>
            </a:r>
            <a:r>
              <a:rPr lang="fr-FR" sz="2000" dirty="0">
                <a:solidFill>
                  <a:srgbClr val="003399"/>
                </a:solidFill>
                <a:latin typeface="Trebuchet MS" pitchFamily="34" charset="0"/>
              </a:rPr>
              <a:t>maître mot pour toute la période du </a:t>
            </a:r>
            <a:r>
              <a:rPr lang="fr-FR" sz="2000" dirty="0" err="1">
                <a:solidFill>
                  <a:srgbClr val="003399"/>
                </a:solidFill>
                <a:latin typeface="Trebuchet MS" pitchFamily="34" charset="0"/>
              </a:rPr>
              <a:t>déconfinement</a:t>
            </a:r>
            <a:endParaRPr lang="fr-FR" sz="2000" dirty="0">
              <a:solidFill>
                <a:srgbClr val="003399"/>
              </a:solidFill>
              <a:latin typeface="Trebuchet MS" pitchFamily="34" charset="0"/>
            </a:endParaRPr>
          </a:p>
        </p:txBody>
      </p:sp>
    </p:spTree>
    <p:extLst>
      <p:ext uri="{BB962C8B-B14F-4D97-AF65-F5344CB8AC3E}">
        <p14:creationId xmlns:p14="http://schemas.microsoft.com/office/powerpoint/2010/main" val="420738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4</a:t>
            </a:fld>
            <a:endParaRPr lang="fr-FR"/>
          </a:p>
        </p:txBody>
      </p:sp>
      <p:sp>
        <p:nvSpPr>
          <p:cNvPr id="5124" name="Rectangle 3"/>
          <p:cNvSpPr>
            <a:spLocks noGrp="1" noChangeArrowheads="1"/>
          </p:cNvSpPr>
          <p:nvPr>
            <p:ph type="body" idx="1"/>
          </p:nvPr>
        </p:nvSpPr>
        <p:spPr>
          <a:xfrm>
            <a:off x="272604" y="1618271"/>
            <a:ext cx="9001000" cy="5219091"/>
          </a:xfrm>
          <a:noFill/>
        </p:spPr>
        <p:txBody>
          <a:bodyPr/>
          <a:lstStyle/>
          <a:p>
            <a:pPr>
              <a:lnSpc>
                <a:spcPct val="125000"/>
              </a:lnSpc>
              <a:buClr>
                <a:srgbClr val="993300"/>
              </a:buClr>
            </a:pPr>
            <a:r>
              <a:rPr lang="fr-FR" b="1" dirty="0">
                <a:solidFill>
                  <a:srgbClr val="003399"/>
                </a:solidFill>
                <a:latin typeface="Trebuchet MS" pitchFamily="34" charset="0"/>
              </a:rPr>
              <a:t>Qu’est-ce que l’empathie : </a:t>
            </a:r>
            <a:r>
              <a:rPr lang="fr-FR" dirty="0">
                <a:solidFill>
                  <a:srgbClr val="003399"/>
                </a:solidFill>
                <a:latin typeface="Trebuchet MS" pitchFamily="34" charset="0"/>
              </a:rPr>
              <a:t>exemples de discours empathique dans la circonstance de la reprise à l’école:</a:t>
            </a:r>
          </a:p>
          <a:p>
            <a:pPr lvl="1">
              <a:lnSpc>
                <a:spcPct val="125000"/>
              </a:lnSpc>
              <a:buClr>
                <a:srgbClr val="993300"/>
              </a:buClr>
            </a:pPr>
            <a:r>
              <a:rPr lang="fr-FR" i="1" dirty="0">
                <a:solidFill>
                  <a:srgbClr val="003399"/>
                </a:solidFill>
                <a:latin typeface="Trebuchet MS" pitchFamily="34" charset="0"/>
              </a:rPr>
              <a:t>« vous êtes inquiets, je le suis aussi; je comprends votre ressenti, votre inquiétude, votre angoisse; ce n’est pas simple, mais je suis là, avec mon équipe, pour avancer au mieux et pour cela nous avons besoin de connaître vos besoins, vos idées et vos intentions »</a:t>
            </a:r>
          </a:p>
          <a:p>
            <a:pPr lvl="1">
              <a:lnSpc>
                <a:spcPct val="125000"/>
              </a:lnSpc>
              <a:buClr>
                <a:srgbClr val="993300"/>
              </a:buClr>
            </a:pPr>
            <a:r>
              <a:rPr lang="fr-FR" i="1" dirty="0">
                <a:solidFill>
                  <a:srgbClr val="003399"/>
                </a:solidFill>
                <a:latin typeface="Trebuchet MS" pitchFamily="34" charset="0"/>
              </a:rPr>
              <a:t>« Nous sommes dans le même bateau, je ne suis pas votre chef au-dessus du lot, le sachant qui a toutes les réponses; ceci est impossible. J’ai besoin de vous tant la situation est complexe. Vous avez toute ma confiance. Nous travaillerons dans la transparence et la solidarité »</a:t>
            </a:r>
          </a:p>
          <a:p>
            <a:pPr lvl="1">
              <a:lnSpc>
                <a:spcPct val="125000"/>
              </a:lnSpc>
              <a:buClr>
                <a:srgbClr val="993300"/>
              </a:buClr>
            </a:pPr>
            <a:r>
              <a:rPr lang="fr-FR" i="1" dirty="0">
                <a:solidFill>
                  <a:srgbClr val="003399"/>
                </a:solidFill>
                <a:latin typeface="Trebuchet MS" pitchFamily="34" charset="0"/>
              </a:rPr>
              <a:t>« je ne maîtrise pas tout mais je puis vous assurer que nous nous sommes donnés tous les moyens pour sécuriser vos enfants ; le risque reste mais il est maîtrisé »</a:t>
            </a:r>
          </a:p>
          <a:p>
            <a:pPr lvl="1">
              <a:lnSpc>
                <a:spcPct val="125000"/>
              </a:lnSpc>
              <a:buClr>
                <a:srgbClr val="993300"/>
              </a:buClr>
            </a:pPr>
            <a:r>
              <a:rPr lang="fr-FR" i="1" dirty="0">
                <a:solidFill>
                  <a:srgbClr val="003399"/>
                </a:solidFill>
                <a:latin typeface="Trebuchet MS" pitchFamily="34" charset="0"/>
              </a:rPr>
              <a:t>« nous allons nous en sortir avec votre aide, avec la bonne discipline des enfants, avec l’engagement et le professionnalisme du personnel enseignant et </a:t>
            </a:r>
            <a:r>
              <a:rPr lang="fr-FR" i="1" dirty="0" err="1">
                <a:solidFill>
                  <a:srgbClr val="003399"/>
                </a:solidFill>
                <a:latin typeface="Trebuchet MS" pitchFamily="34" charset="0"/>
              </a:rPr>
              <a:t>Ogec</a:t>
            </a:r>
            <a:r>
              <a:rPr lang="fr-FR" i="1" dirty="0">
                <a:solidFill>
                  <a:srgbClr val="003399"/>
                </a:solidFill>
                <a:latin typeface="Trebuchet MS" pitchFamily="34" charset="0"/>
              </a:rPr>
              <a:t> »</a:t>
            </a:r>
          </a:p>
          <a:p>
            <a:pPr lvl="1">
              <a:lnSpc>
                <a:spcPct val="125000"/>
              </a:lnSpc>
              <a:buClr>
                <a:srgbClr val="993300"/>
              </a:buClr>
            </a:pPr>
            <a:r>
              <a:rPr lang="fr-FR" i="1" dirty="0">
                <a:solidFill>
                  <a:srgbClr val="003399"/>
                </a:solidFill>
                <a:latin typeface="Trebuchet MS" pitchFamily="34" charset="0"/>
              </a:rPr>
              <a:t>« je remercie le personnel enseignant et </a:t>
            </a:r>
            <a:r>
              <a:rPr lang="fr-FR" i="1" dirty="0" err="1">
                <a:solidFill>
                  <a:srgbClr val="003399"/>
                </a:solidFill>
                <a:latin typeface="Trebuchet MS" pitchFamily="34" charset="0"/>
              </a:rPr>
              <a:t>Ogec</a:t>
            </a:r>
            <a:r>
              <a:rPr lang="fr-FR" i="1" dirty="0">
                <a:solidFill>
                  <a:srgbClr val="003399"/>
                </a:solidFill>
                <a:latin typeface="Trebuchet MS" pitchFamily="34" charset="0"/>
              </a:rPr>
              <a:t> pour sa préparation à la reprise; nous avons fait au mieux, nous sommes prêts et nous resterons vigilants, attentifs à tout écart, pour corriger ou renforcer ce qui aura besoin de l’être »</a:t>
            </a:r>
          </a:p>
        </p:txBody>
      </p:sp>
      <p:sp>
        <p:nvSpPr>
          <p:cNvPr id="7" name="Rectangle 2"/>
          <p:cNvSpPr>
            <a:spLocks noGrp="1" noChangeArrowheads="1"/>
          </p:cNvSpPr>
          <p:nvPr>
            <p:ph type="title"/>
          </p:nvPr>
        </p:nvSpPr>
        <p:spPr bwMode="auto">
          <a:xfrm>
            <a:off x="1653133" y="787010"/>
            <a:ext cx="6019800" cy="714264"/>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2-2/ Priorité 1: </a:t>
            </a:r>
            <a:r>
              <a:rPr lang="fr-FR" sz="2000" u="sng" dirty="0">
                <a:solidFill>
                  <a:srgbClr val="003399"/>
                </a:solidFill>
                <a:latin typeface="Trebuchet MS" pitchFamily="34" charset="0"/>
              </a:rPr>
              <a:t>l’empathie, </a:t>
            </a:r>
            <a:r>
              <a:rPr lang="fr-FR" sz="2000" dirty="0">
                <a:solidFill>
                  <a:srgbClr val="003399"/>
                </a:solidFill>
                <a:latin typeface="Trebuchet MS" pitchFamily="34" charset="0"/>
              </a:rPr>
              <a:t>maître mot pour toute la période du </a:t>
            </a:r>
            <a:r>
              <a:rPr lang="fr-FR" sz="2000" dirty="0" err="1">
                <a:solidFill>
                  <a:srgbClr val="003399"/>
                </a:solidFill>
                <a:latin typeface="Trebuchet MS" pitchFamily="34" charset="0"/>
              </a:rPr>
              <a:t>déconfinement</a:t>
            </a:r>
            <a:endParaRPr lang="fr-FR" sz="2000" dirty="0">
              <a:solidFill>
                <a:srgbClr val="003399"/>
              </a:solidFill>
              <a:latin typeface="Trebuchet MS" pitchFamily="34" charset="0"/>
            </a:endParaRPr>
          </a:p>
        </p:txBody>
      </p:sp>
    </p:spTree>
    <p:extLst>
      <p:ext uri="{BB962C8B-B14F-4D97-AF65-F5344CB8AC3E}">
        <p14:creationId xmlns:p14="http://schemas.microsoft.com/office/powerpoint/2010/main" val="1354128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5</a:t>
            </a:fld>
            <a:endParaRPr lang="fr-FR"/>
          </a:p>
        </p:txBody>
      </p:sp>
      <p:sp>
        <p:nvSpPr>
          <p:cNvPr id="5124" name="Rectangle 3"/>
          <p:cNvSpPr>
            <a:spLocks noGrp="1" noChangeArrowheads="1"/>
          </p:cNvSpPr>
          <p:nvPr>
            <p:ph type="body" idx="1"/>
          </p:nvPr>
        </p:nvSpPr>
        <p:spPr>
          <a:xfrm>
            <a:off x="252405" y="1152162"/>
            <a:ext cx="9021199" cy="5671392"/>
          </a:xfrm>
          <a:noFill/>
        </p:spPr>
        <p:txBody>
          <a:bodyPr/>
          <a:lstStyle/>
          <a:p>
            <a:pPr>
              <a:lnSpc>
                <a:spcPct val="125000"/>
              </a:lnSpc>
              <a:buClr>
                <a:srgbClr val="993300"/>
              </a:buClr>
            </a:pPr>
            <a:r>
              <a:rPr lang="fr-FR" b="1" dirty="0">
                <a:solidFill>
                  <a:srgbClr val="003399"/>
                </a:solidFill>
                <a:latin typeface="Trebuchet MS" pitchFamily="34" charset="0"/>
              </a:rPr>
              <a:t>Développer en permanence son empathie = écouter + comprendre + aider</a:t>
            </a:r>
          </a:p>
          <a:p>
            <a:pPr marL="609600" lvl="1" indent="-285750">
              <a:lnSpc>
                <a:spcPct val="125000"/>
              </a:lnSpc>
              <a:buClr>
                <a:srgbClr val="993300"/>
              </a:buClr>
            </a:pPr>
            <a:r>
              <a:rPr lang="fr-FR" dirty="0">
                <a:solidFill>
                  <a:srgbClr val="003399"/>
                </a:solidFill>
                <a:latin typeface="Trebuchet MS" pitchFamily="34" charset="0"/>
              </a:rPr>
              <a:t>Reconnaître que ce qui s’est passé depuis le 16 mars a été une épreuve pour chacun des membres de l’équipe est déjà une marque d’empathie </a:t>
            </a:r>
          </a:p>
          <a:p>
            <a:pPr marL="609600" lvl="1" indent="-285750">
              <a:lnSpc>
                <a:spcPct val="125000"/>
              </a:lnSpc>
              <a:buClr>
                <a:srgbClr val="993300"/>
              </a:buClr>
            </a:pPr>
            <a:r>
              <a:rPr lang="fr-FR" dirty="0">
                <a:solidFill>
                  <a:srgbClr val="003399"/>
                </a:solidFill>
                <a:latin typeface="Trebuchet MS" pitchFamily="34" charset="0"/>
              </a:rPr>
              <a:t>En plus des éléments déjà indiqués, 4 exemples de réaction* face à un personnel </a:t>
            </a:r>
            <a:r>
              <a:rPr lang="fr-FR" dirty="0" err="1">
                <a:solidFill>
                  <a:srgbClr val="003399"/>
                </a:solidFill>
                <a:latin typeface="Trebuchet MS" pitchFamily="34" charset="0"/>
              </a:rPr>
              <a:t>Ogec</a:t>
            </a:r>
            <a:r>
              <a:rPr lang="fr-FR" dirty="0">
                <a:solidFill>
                  <a:srgbClr val="003399"/>
                </a:solidFill>
                <a:latin typeface="Trebuchet MS" pitchFamily="34" charset="0"/>
              </a:rPr>
              <a:t>/ou enseignant qui vous dit </a:t>
            </a:r>
            <a:r>
              <a:rPr lang="fr-FR" i="1" dirty="0">
                <a:solidFill>
                  <a:srgbClr val="003399"/>
                </a:solidFill>
                <a:latin typeface="Trebuchet MS" pitchFamily="34" charset="0"/>
              </a:rPr>
              <a:t>« j’ai peur d’être contaminé au travail et que le confinement reprenne » </a:t>
            </a:r>
          </a:p>
          <a:p>
            <a:pPr marL="976313" lvl="2" indent="-285750" algn="just">
              <a:lnSpc>
                <a:spcPct val="125000"/>
              </a:lnSpc>
              <a:spcBef>
                <a:spcPts val="600"/>
              </a:spcBef>
              <a:buClr>
                <a:srgbClr val="993300"/>
              </a:buClr>
            </a:pPr>
            <a:r>
              <a:rPr lang="fr-FR" sz="1400" b="1" dirty="0">
                <a:solidFill>
                  <a:srgbClr val="003399"/>
                </a:solidFill>
                <a:latin typeface="Trebuchet MS" pitchFamily="34" charset="0"/>
              </a:rPr>
              <a:t>Antipathie</a:t>
            </a:r>
            <a:r>
              <a:rPr lang="fr-FR" sz="1400" dirty="0">
                <a:solidFill>
                  <a:srgbClr val="003399"/>
                </a:solidFill>
                <a:latin typeface="Trebuchet MS" pitchFamily="34" charset="0"/>
              </a:rPr>
              <a:t> : </a:t>
            </a:r>
            <a:r>
              <a:rPr lang="fr-FR" sz="1400" i="1" dirty="0">
                <a:solidFill>
                  <a:srgbClr val="003399"/>
                </a:solidFill>
                <a:latin typeface="Trebuchet MS" pitchFamily="34" charset="0"/>
              </a:rPr>
              <a:t>« Mais non, ça ne vaut pas la peine de s’inquiéter pour cela </a:t>
            </a:r>
            <a:r>
              <a:rPr lang="fr-FR" sz="1400" dirty="0">
                <a:solidFill>
                  <a:srgbClr val="003399"/>
                </a:solidFill>
                <a:latin typeface="Trebuchet MS" pitchFamily="34" charset="0"/>
              </a:rPr>
              <a:t>» = écoute, mais ni compréhension ni aide (</a:t>
            </a:r>
            <a:r>
              <a:rPr lang="fr-FR" sz="1400" dirty="0" err="1">
                <a:solidFill>
                  <a:srgbClr val="003399"/>
                </a:solidFill>
                <a:latin typeface="Trebuchet MS" pitchFamily="34" charset="0"/>
              </a:rPr>
              <a:t>cf</a:t>
            </a:r>
            <a:r>
              <a:rPr lang="fr-FR" sz="1400" dirty="0">
                <a:solidFill>
                  <a:srgbClr val="003399"/>
                </a:solidFill>
                <a:latin typeface="Trebuchet MS" pitchFamily="34" charset="0"/>
              </a:rPr>
              <a:t> le manager « agressif, contrôlant, maîtrisant »)</a:t>
            </a:r>
          </a:p>
          <a:p>
            <a:pPr marL="976313" lvl="2" indent="-285750" algn="just">
              <a:lnSpc>
                <a:spcPct val="125000"/>
              </a:lnSpc>
              <a:spcBef>
                <a:spcPts val="600"/>
              </a:spcBef>
              <a:buClr>
                <a:srgbClr val="993300"/>
              </a:buClr>
            </a:pPr>
            <a:r>
              <a:rPr lang="fr-FR" sz="1400" b="1" dirty="0">
                <a:solidFill>
                  <a:srgbClr val="003399"/>
                </a:solidFill>
                <a:latin typeface="Trebuchet MS" pitchFamily="34" charset="0"/>
              </a:rPr>
              <a:t>Apathie: </a:t>
            </a:r>
            <a:r>
              <a:rPr lang="fr-FR" sz="1400" b="1" i="1" dirty="0">
                <a:solidFill>
                  <a:srgbClr val="003399"/>
                </a:solidFill>
                <a:latin typeface="Trebuchet MS" pitchFamily="34" charset="0"/>
              </a:rPr>
              <a:t>« </a:t>
            </a:r>
            <a:r>
              <a:rPr lang="fr-FR" sz="1400" i="1" dirty="0">
                <a:solidFill>
                  <a:srgbClr val="003399"/>
                </a:solidFill>
                <a:latin typeface="Trebuchet MS" pitchFamily="34" charset="0"/>
              </a:rPr>
              <a:t>Peux-tu recevoir les parents d’élèves la semaine prochaine ? » </a:t>
            </a:r>
            <a:r>
              <a:rPr lang="fr-FR" sz="1400" dirty="0">
                <a:solidFill>
                  <a:srgbClr val="003399"/>
                </a:solidFill>
                <a:latin typeface="Trebuchet MS" pitchFamily="34" charset="0"/>
              </a:rPr>
              <a:t>= ni écoute, ni compréhension, ni aide (</a:t>
            </a:r>
            <a:r>
              <a:rPr lang="fr-FR" sz="1400" dirty="0" err="1">
                <a:solidFill>
                  <a:srgbClr val="003399"/>
                </a:solidFill>
                <a:latin typeface="Trebuchet MS" pitchFamily="34" charset="0"/>
              </a:rPr>
              <a:t>cf</a:t>
            </a:r>
            <a:r>
              <a:rPr lang="fr-FR" sz="1400" dirty="0">
                <a:solidFill>
                  <a:srgbClr val="003399"/>
                </a:solidFill>
                <a:latin typeface="Trebuchet MS" pitchFamily="34" charset="0"/>
              </a:rPr>
              <a:t> le manager « agressif, contrôlant, maîtrisant »)</a:t>
            </a:r>
          </a:p>
          <a:p>
            <a:pPr marL="976313" lvl="2" indent="-285750" algn="just">
              <a:lnSpc>
                <a:spcPct val="125000"/>
              </a:lnSpc>
              <a:spcBef>
                <a:spcPts val="600"/>
              </a:spcBef>
              <a:buClr>
                <a:srgbClr val="993300"/>
              </a:buClr>
            </a:pPr>
            <a:r>
              <a:rPr lang="fr-FR" sz="1400" b="1" dirty="0">
                <a:solidFill>
                  <a:srgbClr val="003399"/>
                </a:solidFill>
                <a:latin typeface="Trebuchet MS" pitchFamily="34" charset="0"/>
              </a:rPr>
              <a:t>Sympathie</a:t>
            </a:r>
            <a:r>
              <a:rPr lang="fr-FR" sz="1400" dirty="0">
                <a:solidFill>
                  <a:srgbClr val="003399"/>
                </a:solidFill>
                <a:latin typeface="Trebuchet MS" pitchFamily="34" charset="0"/>
              </a:rPr>
              <a:t>: </a:t>
            </a:r>
            <a:r>
              <a:rPr lang="fr-FR" sz="1400" i="1" dirty="0">
                <a:solidFill>
                  <a:srgbClr val="003399"/>
                </a:solidFill>
                <a:latin typeface="Trebuchet MS" pitchFamily="34" charset="0"/>
              </a:rPr>
              <a:t>« je te comprends, c’est vrai que cette pandémie est très inquiétante. Nous n’en sommes pas sortis ! »</a:t>
            </a:r>
            <a:r>
              <a:rPr lang="fr-FR" sz="1400" dirty="0">
                <a:solidFill>
                  <a:srgbClr val="003399"/>
                </a:solidFill>
                <a:latin typeface="Trebuchet MS" pitchFamily="34" charset="0"/>
              </a:rPr>
              <a:t> = écoute + compréhension, mais aucune aide (</a:t>
            </a:r>
            <a:r>
              <a:rPr lang="fr-FR" sz="1400" dirty="0" err="1">
                <a:solidFill>
                  <a:srgbClr val="003399"/>
                </a:solidFill>
                <a:latin typeface="Trebuchet MS" pitchFamily="34" charset="0"/>
              </a:rPr>
              <a:t>cf</a:t>
            </a:r>
            <a:r>
              <a:rPr lang="fr-FR" sz="1400" dirty="0">
                <a:solidFill>
                  <a:srgbClr val="003399"/>
                </a:solidFill>
                <a:latin typeface="Trebuchet MS" pitchFamily="34" charset="0"/>
              </a:rPr>
              <a:t> le manager « analysant »)</a:t>
            </a:r>
          </a:p>
          <a:p>
            <a:pPr marL="976313" lvl="2" indent="-285750" algn="just">
              <a:lnSpc>
                <a:spcPct val="125000"/>
              </a:lnSpc>
              <a:spcBef>
                <a:spcPts val="600"/>
              </a:spcBef>
              <a:buClr>
                <a:srgbClr val="993300"/>
              </a:buClr>
            </a:pPr>
            <a:r>
              <a:rPr lang="fr-FR" sz="1400" b="1" dirty="0">
                <a:solidFill>
                  <a:srgbClr val="003399"/>
                </a:solidFill>
                <a:latin typeface="Trebuchet MS" pitchFamily="34" charset="0"/>
              </a:rPr>
              <a:t>Empathie: </a:t>
            </a:r>
            <a:r>
              <a:rPr lang="fr-FR" sz="1400" b="1" i="1" dirty="0">
                <a:solidFill>
                  <a:srgbClr val="003399"/>
                </a:solidFill>
                <a:latin typeface="Trebuchet MS" pitchFamily="34" charset="0"/>
              </a:rPr>
              <a:t>« Je vois que tu as peur et c’est tout à fait compréhensible dans cette situation, je partage ton ressenti. Tu as su surmonter des difficultés passées, avec l’aide de l’équipe et la mienne, tu sauras faire face aux nouvelles. Si tu as un doute, viens me voir je ferai en sorte de t’apporter mon soutien durant cette période »</a:t>
            </a:r>
            <a:r>
              <a:rPr lang="fr-FR" sz="1400" b="1" dirty="0">
                <a:solidFill>
                  <a:srgbClr val="003399"/>
                </a:solidFill>
                <a:latin typeface="Trebuchet MS" pitchFamily="34" charset="0"/>
              </a:rPr>
              <a:t> = écoute + compréhension + aide (sans faire à la place de l’autre)</a:t>
            </a:r>
          </a:p>
          <a:p>
            <a:pPr lvl="1">
              <a:lnSpc>
                <a:spcPct val="125000"/>
              </a:lnSpc>
              <a:buClr>
                <a:srgbClr val="993300"/>
              </a:buClr>
            </a:pPr>
            <a:r>
              <a:rPr lang="fr-FR" sz="1100" dirty="0">
                <a:solidFill>
                  <a:srgbClr val="003399"/>
                </a:solidFill>
                <a:latin typeface="Trebuchet MS" pitchFamily="34" charset="0"/>
              </a:rPr>
              <a:t>* Proposées par Patrick </a:t>
            </a:r>
            <a:r>
              <a:rPr lang="fr-FR" sz="1100" dirty="0" err="1">
                <a:solidFill>
                  <a:srgbClr val="003399"/>
                </a:solidFill>
                <a:latin typeface="Trebuchet MS" pitchFamily="34" charset="0"/>
              </a:rPr>
              <a:t>Légeron</a:t>
            </a:r>
            <a:r>
              <a:rPr lang="fr-FR" sz="1100" dirty="0">
                <a:solidFill>
                  <a:srgbClr val="003399"/>
                </a:solidFill>
                <a:latin typeface="Trebuchet MS" pitchFamily="34" charset="0"/>
              </a:rPr>
              <a:t> dans son ouvrage « Le stress au travail »</a:t>
            </a:r>
          </a:p>
        </p:txBody>
      </p:sp>
      <p:sp>
        <p:nvSpPr>
          <p:cNvPr id="6" name="Rectangle 2"/>
          <p:cNvSpPr>
            <a:spLocks noGrp="1" noChangeArrowheads="1"/>
          </p:cNvSpPr>
          <p:nvPr>
            <p:ph type="title"/>
          </p:nvPr>
        </p:nvSpPr>
        <p:spPr bwMode="auto">
          <a:xfrm>
            <a:off x="2792884" y="418941"/>
            <a:ext cx="6019800" cy="714264"/>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2-2 /Priorité 1: </a:t>
            </a:r>
            <a:r>
              <a:rPr lang="fr-FR" sz="2000" u="sng" dirty="0">
                <a:solidFill>
                  <a:srgbClr val="003399"/>
                </a:solidFill>
                <a:latin typeface="Trebuchet MS" pitchFamily="34" charset="0"/>
              </a:rPr>
              <a:t>l’empathie, </a:t>
            </a:r>
            <a:r>
              <a:rPr lang="fr-FR" sz="2000" dirty="0">
                <a:solidFill>
                  <a:srgbClr val="003399"/>
                </a:solidFill>
                <a:latin typeface="Trebuchet MS" pitchFamily="34" charset="0"/>
              </a:rPr>
              <a:t>maître mot pour toute la période du </a:t>
            </a:r>
            <a:r>
              <a:rPr lang="fr-FR" sz="2000" dirty="0" err="1">
                <a:solidFill>
                  <a:srgbClr val="003399"/>
                </a:solidFill>
                <a:latin typeface="Trebuchet MS" pitchFamily="34" charset="0"/>
              </a:rPr>
              <a:t>déconfinement</a:t>
            </a:r>
            <a:endParaRPr lang="fr-FR" sz="2000" dirty="0">
              <a:solidFill>
                <a:srgbClr val="003399"/>
              </a:solidFill>
              <a:latin typeface="Trebuchet MS" pitchFamily="34" charset="0"/>
            </a:endParaRPr>
          </a:p>
        </p:txBody>
      </p:sp>
    </p:spTree>
    <p:extLst>
      <p:ext uri="{BB962C8B-B14F-4D97-AF65-F5344CB8AC3E}">
        <p14:creationId xmlns:p14="http://schemas.microsoft.com/office/powerpoint/2010/main" val="320700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6</a:t>
            </a:fld>
            <a:endParaRPr lang="fr-FR"/>
          </a:p>
        </p:txBody>
      </p:sp>
      <p:sp>
        <p:nvSpPr>
          <p:cNvPr id="5124" name="Rectangle 3"/>
          <p:cNvSpPr>
            <a:spLocks noGrp="1" noChangeArrowheads="1"/>
          </p:cNvSpPr>
          <p:nvPr>
            <p:ph type="body" idx="1"/>
          </p:nvPr>
        </p:nvSpPr>
        <p:spPr>
          <a:xfrm>
            <a:off x="243924" y="1573809"/>
            <a:ext cx="8819009" cy="4608512"/>
          </a:xfrm>
          <a:noFill/>
        </p:spPr>
        <p:txBody>
          <a:bodyPr/>
          <a:lstStyle/>
          <a:p>
            <a:pPr>
              <a:lnSpc>
                <a:spcPct val="125000"/>
              </a:lnSpc>
              <a:buClr>
                <a:srgbClr val="993300"/>
              </a:buClr>
            </a:pPr>
            <a:r>
              <a:rPr lang="fr-FR" dirty="0">
                <a:solidFill>
                  <a:srgbClr val="003399"/>
                </a:solidFill>
                <a:latin typeface="Trebuchet MS" pitchFamily="34" charset="0"/>
              </a:rPr>
              <a:t>Donner du sens permet de restaurer le bien-être et la confiance après une crise aussi exceptionnelle que le Covid-19 et la période du confinement.</a:t>
            </a:r>
          </a:p>
          <a:p>
            <a:pPr>
              <a:lnSpc>
                <a:spcPct val="125000"/>
              </a:lnSpc>
              <a:buClr>
                <a:srgbClr val="993300"/>
              </a:buClr>
            </a:pPr>
            <a:r>
              <a:rPr lang="fr-FR" dirty="0">
                <a:solidFill>
                  <a:srgbClr val="003399"/>
                </a:solidFill>
                <a:latin typeface="Trebuchet MS" pitchFamily="34" charset="0"/>
              </a:rPr>
              <a:t>Dans la langue française, le mot « sens » a 3 assertions:</a:t>
            </a:r>
          </a:p>
          <a:p>
            <a:pPr lvl="1">
              <a:lnSpc>
                <a:spcPct val="100000"/>
              </a:lnSpc>
              <a:buClr>
                <a:srgbClr val="993300"/>
              </a:buClr>
            </a:pPr>
            <a:r>
              <a:rPr lang="fr-FR" dirty="0">
                <a:solidFill>
                  <a:srgbClr val="003399"/>
                </a:solidFill>
                <a:latin typeface="Trebuchet MS" pitchFamily="34" charset="0"/>
              </a:rPr>
              <a:t>Exprimer une sensation = qu’a-t-on ressenti ?</a:t>
            </a:r>
          </a:p>
          <a:p>
            <a:pPr lvl="1">
              <a:lnSpc>
                <a:spcPct val="100000"/>
              </a:lnSpc>
              <a:buClr>
                <a:srgbClr val="993300"/>
              </a:buClr>
            </a:pPr>
            <a:r>
              <a:rPr lang="fr-FR" dirty="0">
                <a:solidFill>
                  <a:srgbClr val="003399"/>
                </a:solidFill>
                <a:latin typeface="Trebuchet MS" pitchFamily="34" charset="0"/>
              </a:rPr>
              <a:t>Donner une signification = qu’est-ce que cela signifie pour moi, pour nous ?</a:t>
            </a:r>
          </a:p>
          <a:p>
            <a:pPr lvl="1">
              <a:lnSpc>
                <a:spcPct val="100000"/>
              </a:lnSpc>
              <a:buClr>
                <a:srgbClr val="993300"/>
              </a:buClr>
            </a:pPr>
            <a:r>
              <a:rPr lang="fr-FR" dirty="0">
                <a:solidFill>
                  <a:srgbClr val="003399"/>
                </a:solidFill>
                <a:latin typeface="Trebuchet MS" pitchFamily="34" charset="0"/>
              </a:rPr>
              <a:t>Indiquer une direction = où allons-nous désormais ? </a:t>
            </a:r>
          </a:p>
          <a:p>
            <a:pPr marL="19050" indent="0">
              <a:lnSpc>
                <a:spcPct val="125000"/>
              </a:lnSpc>
              <a:buClr>
                <a:srgbClr val="993300"/>
              </a:buClr>
              <a:buNone/>
            </a:pPr>
            <a:r>
              <a:rPr lang="fr-FR" dirty="0">
                <a:solidFill>
                  <a:srgbClr val="003399"/>
                </a:solidFill>
                <a:latin typeface="Trebuchet MS" pitchFamily="34" charset="0"/>
              </a:rPr>
              <a:t>Il y a un grand risque à balayer le passé dans le style </a:t>
            </a:r>
            <a:r>
              <a:rPr lang="fr-FR" i="1" dirty="0">
                <a:solidFill>
                  <a:srgbClr val="003399"/>
                </a:solidFill>
                <a:latin typeface="Trebuchet MS" pitchFamily="34" charset="0"/>
              </a:rPr>
              <a:t>« à présent, oublions ce passé difficile, retroussons nos manches et rattrapons le retard »</a:t>
            </a:r>
            <a:r>
              <a:rPr lang="fr-FR" dirty="0">
                <a:solidFill>
                  <a:srgbClr val="003399"/>
                </a:solidFill>
                <a:latin typeface="Trebuchet MS" pitchFamily="34" charset="0"/>
              </a:rPr>
              <a:t>. L’équipe aura besoin de capter les histoires propres à chacun pour bâtir un avenir commun (le collectif renouvelé/renforcé du déconfinement ne peut repartir que de l’individuel du confinement). Il en va de la cohésion et du fonctionnement de l’équipe.</a:t>
            </a:r>
          </a:p>
          <a:p>
            <a:pPr marL="304800" indent="-285750">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Actions concrètes autour de la sensation: les 2 sas du premier jour de la reprise = temps de retrouvailles et décompression + temps de construction collective du plan de la reprise (</a:t>
            </a:r>
            <a:r>
              <a:rPr lang="fr-FR" dirty="0" err="1">
                <a:solidFill>
                  <a:srgbClr val="003399"/>
                </a:solidFill>
                <a:latin typeface="Trebuchet MS" pitchFamily="34" charset="0"/>
              </a:rPr>
              <a:t>cf</a:t>
            </a:r>
            <a:r>
              <a:rPr lang="fr-FR" dirty="0">
                <a:solidFill>
                  <a:srgbClr val="003399"/>
                </a:solidFill>
                <a:latin typeface="Trebuchet MS" pitchFamily="34" charset="0"/>
              </a:rPr>
              <a:t> fiche 1/)</a:t>
            </a:r>
          </a:p>
        </p:txBody>
      </p:sp>
      <p:sp>
        <p:nvSpPr>
          <p:cNvPr id="6" name="Rectangle 2"/>
          <p:cNvSpPr>
            <a:spLocks noGrp="1" noChangeArrowheads="1"/>
          </p:cNvSpPr>
          <p:nvPr>
            <p:ph type="title"/>
          </p:nvPr>
        </p:nvSpPr>
        <p:spPr bwMode="auto">
          <a:xfrm>
            <a:off x="1758432" y="747688"/>
            <a:ext cx="6291036" cy="690054"/>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2-3/ Priorité 2 dans la posture: </a:t>
            </a:r>
            <a:r>
              <a:rPr lang="fr-FR" sz="2000" u="sng" dirty="0">
                <a:solidFill>
                  <a:srgbClr val="003399"/>
                </a:solidFill>
                <a:latin typeface="Trebuchet MS" pitchFamily="34" charset="0"/>
              </a:rPr>
              <a:t>donner du sens</a:t>
            </a:r>
            <a:r>
              <a:rPr lang="fr-FR" sz="2000" dirty="0">
                <a:solidFill>
                  <a:srgbClr val="003399"/>
                </a:solidFill>
                <a:latin typeface="Trebuchet MS" pitchFamily="34" charset="0"/>
              </a:rPr>
              <a:t>  = laisser s’exprimer les </a:t>
            </a:r>
            <a:r>
              <a:rPr lang="fr-FR" sz="2000" u="sng" dirty="0">
                <a:solidFill>
                  <a:srgbClr val="003399"/>
                </a:solidFill>
                <a:latin typeface="Trebuchet MS" pitchFamily="34" charset="0"/>
              </a:rPr>
              <a:t>sensations</a:t>
            </a:r>
          </a:p>
        </p:txBody>
      </p:sp>
    </p:spTree>
    <p:extLst>
      <p:ext uri="{BB962C8B-B14F-4D97-AF65-F5344CB8AC3E}">
        <p14:creationId xmlns:p14="http://schemas.microsoft.com/office/powerpoint/2010/main" val="978325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7</a:t>
            </a:fld>
            <a:endParaRPr lang="fr-FR"/>
          </a:p>
        </p:txBody>
      </p:sp>
      <p:sp>
        <p:nvSpPr>
          <p:cNvPr id="5124" name="Rectangle 3"/>
          <p:cNvSpPr>
            <a:spLocks noGrp="1" noChangeArrowheads="1"/>
          </p:cNvSpPr>
          <p:nvPr>
            <p:ph type="body" idx="1"/>
          </p:nvPr>
        </p:nvSpPr>
        <p:spPr>
          <a:xfrm>
            <a:off x="374839" y="1971824"/>
            <a:ext cx="8819009" cy="4608512"/>
          </a:xfrm>
          <a:noFill/>
        </p:spPr>
        <p:txBody>
          <a:bodyPr/>
          <a:lstStyle/>
          <a:p>
            <a:pPr>
              <a:lnSpc>
                <a:spcPct val="125000"/>
              </a:lnSpc>
              <a:buClr>
                <a:srgbClr val="993300"/>
              </a:buClr>
            </a:pPr>
            <a:r>
              <a:rPr lang="fr-FR" dirty="0">
                <a:solidFill>
                  <a:srgbClr val="003399"/>
                </a:solidFill>
                <a:latin typeface="Trebuchet MS" pitchFamily="34" charset="0"/>
              </a:rPr>
              <a:t>Après la sensation, </a:t>
            </a:r>
            <a:r>
              <a:rPr lang="fr-FR" b="1" dirty="0">
                <a:solidFill>
                  <a:srgbClr val="003399"/>
                </a:solidFill>
                <a:latin typeface="Trebuchet MS" pitchFamily="34" charset="0"/>
              </a:rPr>
              <a:t>communiquer</a:t>
            </a:r>
            <a:r>
              <a:rPr lang="fr-FR" dirty="0">
                <a:solidFill>
                  <a:srgbClr val="003399"/>
                </a:solidFill>
                <a:latin typeface="Trebuchet MS" pitchFamily="34" charset="0"/>
              </a:rPr>
              <a:t> pour donner la signification et la direction</a:t>
            </a:r>
          </a:p>
          <a:p>
            <a:pPr lvl="1">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Sans information, en plus sur une situation potentiellement à risque, le niveau de stress augmente (en même temps que la rumeur ou « </a:t>
            </a:r>
            <a:r>
              <a:rPr lang="fr-FR" dirty="0" err="1">
                <a:solidFill>
                  <a:srgbClr val="003399"/>
                </a:solidFill>
                <a:latin typeface="Trebuchet MS" pitchFamily="34" charset="0"/>
              </a:rPr>
              <a:t>fake</a:t>
            </a:r>
            <a:r>
              <a:rPr lang="fr-FR" dirty="0">
                <a:solidFill>
                  <a:srgbClr val="003399"/>
                </a:solidFill>
                <a:latin typeface="Trebuchet MS" pitchFamily="34" charset="0"/>
              </a:rPr>
              <a:t> news » qui ne fait que compenser le manque d’information, laquelle ne fait qu’augmenter le doute, l’incertitude, donc l’angoisse et le stress)</a:t>
            </a:r>
          </a:p>
          <a:p>
            <a:pPr lvl="1">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Si la situation perdure, l’individu peut alors se sentir en « impuissance apprise », ce qui peut générer une baisse de sa motivation et une augmentation des émotions négatives (déception, frustration, culpabilité, colère, angoisse…)</a:t>
            </a:r>
          </a:p>
          <a:p>
            <a:pPr lvl="1">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 Donner de la signification comprend la compréhension, l’appropriation de la situation (</a:t>
            </a:r>
            <a:r>
              <a:rPr lang="fr-FR" dirty="0" err="1">
                <a:solidFill>
                  <a:srgbClr val="003399"/>
                </a:solidFill>
                <a:latin typeface="Trebuchet MS" pitchFamily="34" charset="0"/>
              </a:rPr>
              <a:t>cf</a:t>
            </a:r>
            <a:r>
              <a:rPr lang="fr-FR" dirty="0">
                <a:solidFill>
                  <a:srgbClr val="003399"/>
                </a:solidFill>
                <a:latin typeface="Trebuchet MS" pitchFamily="34" charset="0"/>
              </a:rPr>
              <a:t> éléments de langage de la fiche 1 sur le confinement et le </a:t>
            </a:r>
            <a:r>
              <a:rPr lang="fr-FR" dirty="0" err="1">
                <a:solidFill>
                  <a:srgbClr val="003399"/>
                </a:solidFill>
                <a:latin typeface="Trebuchet MS" pitchFamily="34" charset="0"/>
              </a:rPr>
              <a:t>déconfinement</a:t>
            </a:r>
            <a:r>
              <a:rPr lang="fr-FR" dirty="0">
                <a:solidFill>
                  <a:srgbClr val="003399"/>
                </a:solidFill>
                <a:latin typeface="Trebuchet MS" pitchFamily="34" charset="0"/>
              </a:rPr>
              <a:t>), et l’exposé de l’ambition, des objectifs ( ce que nous devons réaliser) et des enjeux de la période de la période (les impacts si nous n’atteignons les objectifs fixés)</a:t>
            </a:r>
          </a:p>
          <a:p>
            <a:pPr lvl="1">
              <a:lnSpc>
                <a:spcPct val="125000"/>
              </a:lnSpc>
              <a:buClr>
                <a:srgbClr val="993300"/>
              </a:buClr>
              <a:buFont typeface="Wingdings" panose="05000000000000000000" pitchFamily="2" charset="2"/>
              <a:buChar char="Ø"/>
            </a:pPr>
            <a:r>
              <a:rPr lang="fr-FR" dirty="0">
                <a:solidFill>
                  <a:srgbClr val="003399"/>
                </a:solidFill>
                <a:latin typeface="Trebuchet MS" pitchFamily="34" charset="0"/>
              </a:rPr>
              <a:t> Donner la direction consiste à préciser les priorités et les jalons, indiquer les modalités d’organisation des tâches pour atteindre ces objectifs, identifier les défis-difficultés et potentialités</a:t>
            </a:r>
          </a:p>
        </p:txBody>
      </p:sp>
      <p:sp>
        <p:nvSpPr>
          <p:cNvPr id="6" name="Rectangle 2"/>
          <p:cNvSpPr>
            <a:spLocks noGrp="1" noChangeArrowheads="1"/>
          </p:cNvSpPr>
          <p:nvPr>
            <p:ph type="title"/>
          </p:nvPr>
        </p:nvSpPr>
        <p:spPr bwMode="auto">
          <a:xfrm>
            <a:off x="1758432" y="747688"/>
            <a:ext cx="6291036" cy="1008112"/>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2-4/ Priorité 2: </a:t>
            </a:r>
            <a:r>
              <a:rPr lang="fr-FR" sz="2000" u="sng" dirty="0">
                <a:solidFill>
                  <a:srgbClr val="003399"/>
                </a:solidFill>
                <a:latin typeface="Trebuchet MS" pitchFamily="34" charset="0"/>
              </a:rPr>
              <a:t>donner du sens</a:t>
            </a:r>
            <a:r>
              <a:rPr lang="fr-FR" sz="2000" dirty="0">
                <a:solidFill>
                  <a:srgbClr val="003399"/>
                </a:solidFill>
                <a:latin typeface="Trebuchet MS" pitchFamily="34" charset="0"/>
              </a:rPr>
              <a:t>  = </a:t>
            </a:r>
            <a:r>
              <a:rPr lang="fr-FR" sz="2000" u="sng" dirty="0">
                <a:solidFill>
                  <a:srgbClr val="003399"/>
                </a:solidFill>
                <a:latin typeface="Trebuchet MS" pitchFamily="34" charset="0"/>
              </a:rPr>
              <a:t>communiquer</a:t>
            </a:r>
            <a:r>
              <a:rPr lang="fr-FR" sz="2000" dirty="0">
                <a:solidFill>
                  <a:srgbClr val="003399"/>
                </a:solidFill>
                <a:latin typeface="Trebuchet MS" pitchFamily="34" charset="0"/>
              </a:rPr>
              <a:t> pour donner la </a:t>
            </a:r>
            <a:r>
              <a:rPr lang="fr-FR" sz="2000" u="sng" dirty="0">
                <a:solidFill>
                  <a:srgbClr val="003399"/>
                </a:solidFill>
                <a:latin typeface="Trebuchet MS" pitchFamily="34" charset="0"/>
              </a:rPr>
              <a:t>significatio</a:t>
            </a:r>
            <a:r>
              <a:rPr lang="fr-FR" sz="2000" dirty="0">
                <a:solidFill>
                  <a:srgbClr val="003399"/>
                </a:solidFill>
                <a:latin typeface="Trebuchet MS" pitchFamily="34" charset="0"/>
              </a:rPr>
              <a:t>n et la </a:t>
            </a:r>
            <a:r>
              <a:rPr lang="fr-FR" sz="2000" u="sng" dirty="0">
                <a:solidFill>
                  <a:srgbClr val="003399"/>
                </a:solidFill>
                <a:latin typeface="Trebuchet MS" pitchFamily="34" charset="0"/>
              </a:rPr>
              <a:t>direction</a:t>
            </a:r>
            <a:r>
              <a:rPr lang="fr-FR" sz="2000" dirty="0">
                <a:solidFill>
                  <a:srgbClr val="003399"/>
                </a:solidFill>
                <a:latin typeface="Trebuchet MS" pitchFamily="34" charset="0"/>
              </a:rPr>
              <a:t> de la période qui s’ouvre</a:t>
            </a:r>
          </a:p>
        </p:txBody>
      </p:sp>
    </p:spTree>
    <p:extLst>
      <p:ext uri="{BB962C8B-B14F-4D97-AF65-F5344CB8AC3E}">
        <p14:creationId xmlns:p14="http://schemas.microsoft.com/office/powerpoint/2010/main" val="16711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8</a:t>
            </a:fld>
            <a:endParaRPr lang="fr-FR"/>
          </a:p>
        </p:txBody>
      </p:sp>
      <p:sp>
        <p:nvSpPr>
          <p:cNvPr id="7" name="Rectangle 3"/>
          <p:cNvSpPr txBox="1">
            <a:spLocks noChangeArrowheads="1"/>
          </p:cNvSpPr>
          <p:nvPr/>
        </p:nvSpPr>
        <p:spPr bwMode="auto">
          <a:xfrm>
            <a:off x="272604" y="1899816"/>
            <a:ext cx="8819009" cy="4680520"/>
          </a:xfrm>
          <a:prstGeom prst="rect">
            <a:avLst/>
          </a:prstGeom>
          <a:noFill/>
          <a:ln w="9525">
            <a:noFill/>
            <a:miter lim="800000"/>
            <a:headEnd/>
            <a:tailEnd/>
          </a:ln>
        </p:spPr>
        <p:txBody>
          <a:bodyPr vert="horz" wrap="square" lIns="179984" tIns="0" rIns="179984" bIns="35997" numCol="1" anchor="t" anchorCtr="0" compatLnSpc="1">
            <a:prstTxWarp prst="textNoShape">
              <a:avLst/>
            </a:prstTxWarp>
          </a:bodyPr>
          <a:lstStyle>
            <a:lvl1pPr marL="171450" indent="-171450" algn="l" rtl="0" eaLnBrk="0" fontAlgn="base" hangingPunct="0">
              <a:lnSpc>
                <a:spcPct val="85000"/>
              </a:lnSpc>
              <a:spcBef>
                <a:spcPct val="50000"/>
              </a:spcBef>
              <a:spcAft>
                <a:spcPct val="0"/>
              </a:spcAft>
              <a:buClr>
                <a:schemeClr val="accent1"/>
              </a:buClr>
              <a:buFont typeface="Wingdings" pitchFamily="2" charset="2"/>
              <a:buChar char="§"/>
              <a:defRPr sz="1600">
                <a:solidFill>
                  <a:schemeClr val="tx1"/>
                </a:solidFill>
                <a:latin typeface="+mn-lt"/>
                <a:ea typeface="+mn-ea"/>
                <a:cs typeface="+mn-cs"/>
              </a:defRPr>
            </a:lvl1pPr>
            <a:lvl2pPr marL="495300" indent="-152400" algn="l" rtl="0" eaLnBrk="0" fontAlgn="base" hangingPunct="0">
              <a:lnSpc>
                <a:spcPct val="85000"/>
              </a:lnSpc>
              <a:spcBef>
                <a:spcPct val="35000"/>
              </a:spcBef>
              <a:spcAft>
                <a:spcPct val="0"/>
              </a:spcAft>
              <a:buClr>
                <a:schemeClr val="hlink"/>
              </a:buClr>
              <a:buSzPct val="90000"/>
              <a:buChar char="•"/>
              <a:defRPr sz="1500">
                <a:solidFill>
                  <a:schemeClr val="tx1"/>
                </a:solidFill>
                <a:latin typeface="+mn-lt"/>
              </a:defRPr>
            </a:lvl2pPr>
            <a:lvl3pPr marL="862013" indent="-176213" algn="l" rtl="0" eaLnBrk="0" fontAlgn="base" hangingPunct="0">
              <a:lnSpc>
                <a:spcPct val="85000"/>
              </a:lnSpc>
              <a:spcBef>
                <a:spcPct val="50000"/>
              </a:spcBef>
              <a:spcAft>
                <a:spcPct val="0"/>
              </a:spcAft>
              <a:buClr>
                <a:schemeClr val="bg2"/>
              </a:buClr>
              <a:buFont typeface="Symbol" pitchFamily="18" charset="2"/>
              <a:buChar char="-"/>
              <a:defRPr sz="1200">
                <a:solidFill>
                  <a:schemeClr val="tx1"/>
                </a:solidFill>
                <a:latin typeface="+mn-lt"/>
              </a:defRPr>
            </a:lvl3pPr>
            <a:lvl4pPr marL="1543050" indent="-228600" algn="l" rtl="0" eaLnBrk="0" fontAlgn="base" hangingPunct="0">
              <a:spcBef>
                <a:spcPct val="20000"/>
              </a:spcBef>
              <a:spcAft>
                <a:spcPct val="0"/>
              </a:spcAft>
              <a:buChar char="–"/>
              <a:defRPr sz="2200">
                <a:solidFill>
                  <a:schemeClr val="tx1"/>
                </a:solidFill>
                <a:latin typeface="+mn-lt"/>
              </a:defRPr>
            </a:lvl4pPr>
            <a:lvl5pPr marL="1962150" indent="-230188" algn="l" rtl="0" eaLnBrk="0" fontAlgn="base" hangingPunct="0">
              <a:spcBef>
                <a:spcPct val="20000"/>
              </a:spcBef>
              <a:spcAft>
                <a:spcPct val="0"/>
              </a:spcAft>
              <a:buChar char="»"/>
              <a:defRPr sz="2200">
                <a:solidFill>
                  <a:schemeClr val="tx1"/>
                </a:solidFill>
                <a:latin typeface="+mn-lt"/>
              </a:defRPr>
            </a:lvl5pPr>
            <a:lvl6pPr marL="2419350" indent="-230188" algn="l" rtl="0" eaLnBrk="0" fontAlgn="base" hangingPunct="0">
              <a:spcBef>
                <a:spcPct val="20000"/>
              </a:spcBef>
              <a:spcAft>
                <a:spcPct val="0"/>
              </a:spcAft>
              <a:buChar char="»"/>
              <a:defRPr sz="2200">
                <a:solidFill>
                  <a:schemeClr val="tx1"/>
                </a:solidFill>
                <a:latin typeface="+mn-lt"/>
              </a:defRPr>
            </a:lvl6pPr>
            <a:lvl7pPr marL="2876550" indent="-230188" algn="l" rtl="0" eaLnBrk="0" fontAlgn="base" hangingPunct="0">
              <a:spcBef>
                <a:spcPct val="20000"/>
              </a:spcBef>
              <a:spcAft>
                <a:spcPct val="0"/>
              </a:spcAft>
              <a:buChar char="»"/>
              <a:defRPr sz="2200">
                <a:solidFill>
                  <a:schemeClr val="tx1"/>
                </a:solidFill>
                <a:latin typeface="+mn-lt"/>
              </a:defRPr>
            </a:lvl7pPr>
            <a:lvl8pPr marL="3333750" indent="-230188" algn="l" rtl="0" eaLnBrk="0" fontAlgn="base" hangingPunct="0">
              <a:spcBef>
                <a:spcPct val="20000"/>
              </a:spcBef>
              <a:spcAft>
                <a:spcPct val="0"/>
              </a:spcAft>
              <a:buChar char="»"/>
              <a:defRPr sz="2200">
                <a:solidFill>
                  <a:schemeClr val="tx1"/>
                </a:solidFill>
                <a:latin typeface="+mn-lt"/>
              </a:defRPr>
            </a:lvl8pPr>
            <a:lvl9pPr marL="3790950" indent="-230188" algn="l" rtl="0" eaLnBrk="0" fontAlgn="base" hangingPunct="0">
              <a:spcBef>
                <a:spcPct val="20000"/>
              </a:spcBef>
              <a:spcAft>
                <a:spcPct val="0"/>
              </a:spcAft>
              <a:buChar char="»"/>
              <a:defRPr sz="2200">
                <a:solidFill>
                  <a:schemeClr val="tx1"/>
                </a:solidFill>
                <a:latin typeface="+mn-lt"/>
              </a:defRPr>
            </a:lvl9pPr>
          </a:lstStyle>
          <a:p>
            <a:pPr>
              <a:lnSpc>
                <a:spcPct val="125000"/>
              </a:lnSpc>
              <a:buClr>
                <a:srgbClr val="993300"/>
              </a:buClr>
            </a:pPr>
            <a:r>
              <a:rPr lang="fr-FR" kern="0" dirty="0">
                <a:solidFill>
                  <a:srgbClr val="003399"/>
                </a:solidFill>
                <a:latin typeface="Trebuchet MS" pitchFamily="34" charset="0"/>
              </a:rPr>
              <a:t>Communiquer pour donner du sens = la signification et la direction</a:t>
            </a:r>
          </a:p>
          <a:p>
            <a:pPr lvl="1">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1</a:t>
            </a:r>
            <a:r>
              <a:rPr lang="fr-FR" sz="1400" b="0" kern="0" baseline="30000" dirty="0">
                <a:solidFill>
                  <a:srgbClr val="003399"/>
                </a:solidFill>
                <a:latin typeface="Trebuchet MS" pitchFamily="34" charset="0"/>
              </a:rPr>
              <a:t>ère</a:t>
            </a:r>
            <a:r>
              <a:rPr lang="fr-FR" sz="1400" b="0" kern="0" dirty="0">
                <a:solidFill>
                  <a:srgbClr val="003399"/>
                </a:solidFill>
                <a:latin typeface="Trebuchet MS" pitchFamily="34" charset="0"/>
              </a:rPr>
              <a:t> étape: définir le cadre:</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Que sais-je sur la situation, en général (les consignes gouvernementales), en local (liens avec l’inspection académique, la DD, la FNOGEC, la commune) et donc pour notre école en particulier? </a:t>
            </a:r>
            <a:r>
              <a:rPr lang="fr-FR" sz="1400" b="0" kern="0" dirty="0" err="1">
                <a:solidFill>
                  <a:srgbClr val="003399"/>
                </a:solidFill>
                <a:latin typeface="Trebuchet MS" pitchFamily="34" charset="0"/>
              </a:rPr>
              <a:t>Cf</a:t>
            </a:r>
            <a:r>
              <a:rPr lang="fr-FR" sz="1400" b="0" kern="0" dirty="0">
                <a:solidFill>
                  <a:srgbClr val="003399"/>
                </a:solidFill>
                <a:latin typeface="Trebuchet MS" pitchFamily="34" charset="0"/>
              </a:rPr>
              <a:t> fiche 1/ sur l’analyse de la situation</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Que puis-je communiquer au moment où je vais communiquer ?</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Quel est le meilleur moment pratique pour en parler ? (de préférence en début de journée)</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Comment en parler (quels vecteurs, quels supports, quelle durée?), où et avec qui ?</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Inclure les 3 ingrédients clés = voir slide suivante</a:t>
            </a:r>
          </a:p>
          <a:p>
            <a:pPr lvl="1">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2</a:t>
            </a:r>
            <a:r>
              <a:rPr lang="fr-FR" sz="1400" b="0" kern="0" baseline="30000" dirty="0">
                <a:solidFill>
                  <a:srgbClr val="003399"/>
                </a:solidFill>
                <a:latin typeface="Trebuchet MS" pitchFamily="34" charset="0"/>
              </a:rPr>
              <a:t>ème</a:t>
            </a:r>
            <a:r>
              <a:rPr lang="fr-FR" sz="1400" b="0" kern="0" dirty="0">
                <a:solidFill>
                  <a:srgbClr val="003399"/>
                </a:solidFill>
                <a:latin typeface="Trebuchet MS" pitchFamily="34" charset="0"/>
              </a:rPr>
              <a:t> étape : définir le suivi de la communication</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Par quel moyen puis-je nourrir l’information à la communauté éducative ?</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Comment connaître et mesurer la réaction de l’équipe suite à mes annonces ?</a:t>
            </a:r>
          </a:p>
          <a:p>
            <a:pPr lvl="2">
              <a:lnSpc>
                <a:spcPct val="125000"/>
              </a:lnSpc>
              <a:buClr>
                <a:srgbClr val="993300"/>
              </a:buClr>
              <a:buFont typeface="Wingdings" panose="05000000000000000000" pitchFamily="2" charset="2"/>
              <a:buChar char="Ø"/>
            </a:pPr>
            <a:r>
              <a:rPr lang="fr-FR" sz="1400" b="0" kern="0" dirty="0">
                <a:solidFill>
                  <a:srgbClr val="003399"/>
                </a:solidFill>
                <a:latin typeface="Trebuchet MS" pitchFamily="34" charset="0"/>
              </a:rPr>
              <a:t>Comment les prendre en compte dans le futur ?</a:t>
            </a:r>
            <a:endParaRPr lang="fr-FR" b="0" kern="0" dirty="0">
              <a:solidFill>
                <a:srgbClr val="003399"/>
              </a:solidFill>
              <a:latin typeface="Trebuchet MS" pitchFamily="34" charset="0"/>
            </a:endParaRPr>
          </a:p>
        </p:txBody>
      </p:sp>
      <p:sp>
        <p:nvSpPr>
          <p:cNvPr id="8" name="Rectangle 2"/>
          <p:cNvSpPr>
            <a:spLocks noGrp="1" noChangeArrowheads="1"/>
          </p:cNvSpPr>
          <p:nvPr>
            <p:ph type="title"/>
          </p:nvPr>
        </p:nvSpPr>
        <p:spPr bwMode="auto">
          <a:xfrm>
            <a:off x="1758432" y="747688"/>
            <a:ext cx="6291036" cy="1008112"/>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2-4/ Priorité 2: </a:t>
            </a:r>
            <a:r>
              <a:rPr lang="fr-FR" sz="2000" u="sng" dirty="0">
                <a:solidFill>
                  <a:srgbClr val="003399"/>
                </a:solidFill>
                <a:latin typeface="Trebuchet MS" pitchFamily="34" charset="0"/>
              </a:rPr>
              <a:t>donner du sens</a:t>
            </a:r>
            <a:r>
              <a:rPr lang="fr-FR" sz="2000" dirty="0">
                <a:solidFill>
                  <a:srgbClr val="003399"/>
                </a:solidFill>
                <a:latin typeface="Trebuchet MS" pitchFamily="34" charset="0"/>
              </a:rPr>
              <a:t>  = </a:t>
            </a:r>
            <a:r>
              <a:rPr lang="fr-FR" sz="2000" u="sng" dirty="0">
                <a:solidFill>
                  <a:srgbClr val="003399"/>
                </a:solidFill>
                <a:latin typeface="Trebuchet MS" pitchFamily="34" charset="0"/>
              </a:rPr>
              <a:t>communiquer</a:t>
            </a:r>
            <a:r>
              <a:rPr lang="fr-FR" sz="2000" dirty="0">
                <a:solidFill>
                  <a:srgbClr val="003399"/>
                </a:solidFill>
                <a:latin typeface="Trebuchet MS" pitchFamily="34" charset="0"/>
              </a:rPr>
              <a:t> pour donner la </a:t>
            </a:r>
            <a:r>
              <a:rPr lang="fr-FR" sz="2000" u="sng" dirty="0">
                <a:solidFill>
                  <a:srgbClr val="003399"/>
                </a:solidFill>
                <a:latin typeface="Trebuchet MS" pitchFamily="34" charset="0"/>
              </a:rPr>
              <a:t>significatio</a:t>
            </a:r>
            <a:r>
              <a:rPr lang="fr-FR" sz="2000" dirty="0">
                <a:solidFill>
                  <a:srgbClr val="003399"/>
                </a:solidFill>
                <a:latin typeface="Trebuchet MS" pitchFamily="34" charset="0"/>
              </a:rPr>
              <a:t>n et la </a:t>
            </a:r>
            <a:r>
              <a:rPr lang="fr-FR" sz="2000" u="sng" dirty="0">
                <a:solidFill>
                  <a:srgbClr val="003399"/>
                </a:solidFill>
                <a:latin typeface="Trebuchet MS" pitchFamily="34" charset="0"/>
              </a:rPr>
              <a:t>direction</a:t>
            </a:r>
            <a:r>
              <a:rPr lang="fr-FR" sz="2000" dirty="0">
                <a:solidFill>
                  <a:srgbClr val="003399"/>
                </a:solidFill>
                <a:latin typeface="Trebuchet MS" pitchFamily="34" charset="0"/>
              </a:rPr>
              <a:t> de la période qui s’ouvre</a:t>
            </a:r>
          </a:p>
        </p:txBody>
      </p:sp>
    </p:spTree>
    <p:extLst>
      <p:ext uri="{BB962C8B-B14F-4D97-AF65-F5344CB8AC3E}">
        <p14:creationId xmlns:p14="http://schemas.microsoft.com/office/powerpoint/2010/main" val="375646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EC7278-CF4A-4F01-9ECC-BAE32E01CF9D}" type="slidenum">
              <a:rPr lang="fr-FR"/>
              <a:pPr>
                <a:defRPr/>
              </a:pPr>
              <a:t>9</a:t>
            </a:fld>
            <a:endParaRPr lang="fr-FR"/>
          </a:p>
        </p:txBody>
      </p:sp>
      <p:sp>
        <p:nvSpPr>
          <p:cNvPr id="5124" name="Rectangle 3"/>
          <p:cNvSpPr>
            <a:spLocks noGrp="1" noChangeArrowheads="1"/>
          </p:cNvSpPr>
          <p:nvPr>
            <p:ph type="body" idx="1"/>
          </p:nvPr>
        </p:nvSpPr>
        <p:spPr>
          <a:xfrm>
            <a:off x="355149" y="1971824"/>
            <a:ext cx="8640960" cy="3528392"/>
          </a:xfrm>
          <a:noFill/>
        </p:spPr>
        <p:txBody>
          <a:bodyPr/>
          <a:lstStyle/>
          <a:p>
            <a:pPr marL="0" indent="0">
              <a:lnSpc>
                <a:spcPct val="125000"/>
              </a:lnSpc>
              <a:buClr>
                <a:srgbClr val="993300"/>
              </a:buClr>
              <a:buNone/>
            </a:pPr>
            <a:r>
              <a:rPr lang="fr-FR" b="1" dirty="0">
                <a:solidFill>
                  <a:srgbClr val="003399"/>
                </a:solidFill>
                <a:latin typeface="Trebuchet MS" pitchFamily="34" charset="0"/>
              </a:rPr>
              <a:t>Inspirer confiance et faire confiance</a:t>
            </a:r>
          </a:p>
          <a:p>
            <a:pPr marL="666750" lvl="1" indent="-342900">
              <a:lnSpc>
                <a:spcPct val="125000"/>
              </a:lnSpc>
              <a:buClr>
                <a:srgbClr val="993300"/>
              </a:buClr>
              <a:buFont typeface="+mj-lt"/>
              <a:buAutoNum type="arabicPeriod"/>
            </a:pPr>
            <a:r>
              <a:rPr lang="fr-FR" dirty="0">
                <a:solidFill>
                  <a:srgbClr val="003399"/>
                </a:solidFill>
                <a:latin typeface="Trebuchet MS" pitchFamily="34" charset="0"/>
              </a:rPr>
              <a:t>Le chef d’établissement porte l’événement, la situation. Il porte au sens où il anime et assume</a:t>
            </a:r>
          </a:p>
          <a:p>
            <a:pPr marL="666750" lvl="1" indent="-342900">
              <a:lnSpc>
                <a:spcPct val="125000"/>
              </a:lnSpc>
              <a:buClr>
                <a:srgbClr val="993300"/>
              </a:buClr>
              <a:buFont typeface="+mj-lt"/>
              <a:buAutoNum type="arabicPeriod"/>
            </a:pPr>
            <a:r>
              <a:rPr lang="fr-FR" dirty="0">
                <a:solidFill>
                  <a:srgbClr val="003399"/>
                </a:solidFill>
                <a:latin typeface="Trebuchet MS" pitchFamily="34" charset="0"/>
              </a:rPr>
              <a:t>Il ne peut le faire que parce qu’il a mobilisé des ressources adéquates = humaines, techniques, financières (aides de la commune….).</a:t>
            </a:r>
          </a:p>
          <a:p>
            <a:pPr marL="666750" lvl="1" indent="-342900">
              <a:lnSpc>
                <a:spcPct val="125000"/>
              </a:lnSpc>
              <a:buClr>
                <a:srgbClr val="993300"/>
              </a:buClr>
              <a:buFont typeface="+mj-lt"/>
              <a:buAutoNum type="arabicPeriod"/>
            </a:pPr>
            <a:r>
              <a:rPr lang="fr-FR" dirty="0">
                <a:solidFill>
                  <a:srgbClr val="003399"/>
                </a:solidFill>
                <a:latin typeface="Trebuchet MS" pitchFamily="34" charset="0"/>
              </a:rPr>
              <a:t>Il a confiance dans l’équipe avec laquelle il a préparé soigneusement et rigoureusement le </a:t>
            </a:r>
            <a:r>
              <a:rPr lang="fr-FR" dirty="0" err="1">
                <a:solidFill>
                  <a:srgbClr val="003399"/>
                </a:solidFill>
                <a:latin typeface="Trebuchet MS" pitchFamily="34" charset="0"/>
              </a:rPr>
              <a:t>déconfinement</a:t>
            </a:r>
            <a:r>
              <a:rPr lang="fr-FR" dirty="0">
                <a:solidFill>
                  <a:srgbClr val="003399"/>
                </a:solidFill>
                <a:latin typeface="Trebuchet MS" pitchFamily="34" charset="0"/>
              </a:rPr>
              <a:t>. Citer des exemples positifs tirés du temps de la préparation, illustrer les résultats de la concertation: mise à disposition de tel ou tel matériel/espace…, émergence de telle ou telle idée originale/pertinente….</a:t>
            </a:r>
          </a:p>
        </p:txBody>
      </p:sp>
      <p:sp>
        <p:nvSpPr>
          <p:cNvPr id="6" name="Rectangle 2"/>
          <p:cNvSpPr>
            <a:spLocks noGrp="1" noChangeArrowheads="1"/>
          </p:cNvSpPr>
          <p:nvPr>
            <p:ph type="title"/>
          </p:nvPr>
        </p:nvSpPr>
        <p:spPr bwMode="auto">
          <a:xfrm>
            <a:off x="1758432" y="747688"/>
            <a:ext cx="6291036" cy="720080"/>
          </a:xfrm>
          <a:solidFill>
            <a:srgbClr val="FFFFFF"/>
          </a:solidFill>
          <a:ln w="28575">
            <a:solidFill>
              <a:srgbClr val="C00000"/>
            </a:solidFill>
            <a:miter lim="800000"/>
            <a:headEnd/>
            <a:tailEnd/>
          </a:ln>
        </p:spPr>
        <p:txBody>
          <a:bodyPr vert="horz" wrap="square" lIns="91440" tIns="45720" rIns="91440" bIns="45720" numCol="1" anchor="t" anchorCtr="0" compatLnSpc="1">
            <a:prstTxWarp prst="textNoShape">
              <a:avLst/>
            </a:prstTxWarp>
          </a:bodyPr>
          <a:lstStyle/>
          <a:p>
            <a:r>
              <a:rPr lang="fr-FR" sz="2000" dirty="0">
                <a:solidFill>
                  <a:srgbClr val="003399"/>
                </a:solidFill>
                <a:latin typeface="Trebuchet MS" pitchFamily="34" charset="0"/>
              </a:rPr>
              <a:t>Fiche 2-4/ Priorité 2: </a:t>
            </a:r>
            <a:r>
              <a:rPr lang="fr-FR" sz="2000" u="sng" dirty="0">
                <a:solidFill>
                  <a:srgbClr val="003399"/>
                </a:solidFill>
                <a:latin typeface="Trebuchet MS" pitchFamily="34" charset="0"/>
              </a:rPr>
              <a:t>donner du sens</a:t>
            </a:r>
            <a:r>
              <a:rPr lang="fr-FR" sz="2000" dirty="0">
                <a:solidFill>
                  <a:srgbClr val="003399"/>
                </a:solidFill>
                <a:latin typeface="Trebuchet MS" pitchFamily="34" charset="0"/>
              </a:rPr>
              <a:t>  = </a:t>
            </a:r>
            <a:r>
              <a:rPr lang="fr-FR" sz="2000" u="sng" dirty="0">
                <a:solidFill>
                  <a:srgbClr val="003399"/>
                </a:solidFill>
                <a:latin typeface="Trebuchet MS" pitchFamily="34" charset="0"/>
              </a:rPr>
              <a:t>communiquer</a:t>
            </a:r>
            <a:r>
              <a:rPr lang="fr-FR" sz="2000" dirty="0">
                <a:solidFill>
                  <a:srgbClr val="003399"/>
                </a:solidFill>
                <a:latin typeface="Trebuchet MS" pitchFamily="34" charset="0"/>
              </a:rPr>
              <a:t> en développant </a:t>
            </a:r>
            <a:r>
              <a:rPr lang="fr-FR" sz="2000" u="sng" dirty="0">
                <a:solidFill>
                  <a:srgbClr val="003399"/>
                </a:solidFill>
                <a:latin typeface="Trebuchet MS" pitchFamily="34" charset="0"/>
              </a:rPr>
              <a:t>la confiance</a:t>
            </a:r>
          </a:p>
        </p:txBody>
      </p:sp>
    </p:spTree>
    <p:extLst>
      <p:ext uri="{BB962C8B-B14F-4D97-AF65-F5344CB8AC3E}">
        <p14:creationId xmlns:p14="http://schemas.microsoft.com/office/powerpoint/2010/main" val="503100699"/>
      </p:ext>
    </p:extLst>
  </p:cSld>
  <p:clrMapOvr>
    <a:masterClrMapping/>
  </p:clrMapOvr>
</p:sld>
</file>

<file path=ppt/theme/theme1.xml><?xml version="1.0" encoding="utf-8"?>
<a:theme xmlns:a="http://schemas.openxmlformats.org/drawingml/2006/main" name="Template CS France v1">
  <a:themeElements>
    <a:clrScheme name="Template CS France v1 2">
      <a:dk1>
        <a:srgbClr val="292929"/>
      </a:dk1>
      <a:lt1>
        <a:srgbClr val="FFFFFF"/>
      </a:lt1>
      <a:dk2>
        <a:srgbClr val="000000"/>
      </a:dk2>
      <a:lt2>
        <a:srgbClr val="F0CD96"/>
      </a:lt2>
      <a:accent1>
        <a:srgbClr val="B4AA82"/>
      </a:accent1>
      <a:accent2>
        <a:srgbClr val="D0D0D0"/>
      </a:accent2>
      <a:accent3>
        <a:srgbClr val="FFFFFF"/>
      </a:accent3>
      <a:accent4>
        <a:srgbClr val="212121"/>
      </a:accent4>
      <a:accent5>
        <a:srgbClr val="D6D2C1"/>
      </a:accent5>
      <a:accent6>
        <a:srgbClr val="BCBCBC"/>
      </a:accent6>
      <a:hlink>
        <a:srgbClr val="96C0BE"/>
      </a:hlink>
      <a:folHlink>
        <a:srgbClr val="F0CD96"/>
      </a:folHlink>
    </a:clrScheme>
    <a:fontScheme name="Template CS France v1">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0"/>
          </a:spcBef>
          <a:spcAft>
            <a:spcPct val="0"/>
          </a:spcAft>
          <a:buClrTx/>
          <a:buSzTx/>
          <a:buFontTx/>
          <a:buNone/>
          <a:tabLst/>
          <a:defRPr kumimoji="0" lang="en-GB" sz="1400" b="1" i="0" u="none" strike="noStrike" cap="none" normalizeH="0" baseline="0" smtClean="0">
            <a:ln>
              <a:noFill/>
            </a:ln>
            <a:solidFill>
              <a:schemeClr val="bg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0"/>
          </a:spcBef>
          <a:spcAft>
            <a:spcPct val="0"/>
          </a:spcAft>
          <a:buClrTx/>
          <a:buSzTx/>
          <a:buFontTx/>
          <a:buNone/>
          <a:tabLst/>
          <a:defRPr kumimoji="0" lang="en-GB" sz="1400" b="1" i="0" u="none" strike="noStrike" cap="none" normalizeH="0" baseline="0" smtClean="0">
            <a:ln>
              <a:noFill/>
            </a:ln>
            <a:solidFill>
              <a:schemeClr val="bg1"/>
            </a:solidFill>
            <a:effectLst/>
            <a:latin typeface="Trebuchet MS" pitchFamily="34" charset="0"/>
          </a:defRPr>
        </a:defPPr>
      </a:lstStyle>
    </a:lnDef>
  </a:objectDefaults>
  <a:extraClrSchemeLst>
    <a:extraClrScheme>
      <a:clrScheme name="Template CS France v1 1">
        <a:dk1>
          <a:srgbClr val="000000"/>
        </a:dk1>
        <a:lt1>
          <a:srgbClr val="FFFFFF"/>
        </a:lt1>
        <a:dk2>
          <a:srgbClr val="9E9E9E"/>
        </a:dk2>
        <a:lt2>
          <a:srgbClr val="DDDDDD"/>
        </a:lt2>
        <a:accent1>
          <a:srgbClr val="BCBCBC"/>
        </a:accent1>
        <a:accent2>
          <a:srgbClr val="E9E9E9"/>
        </a:accent2>
        <a:accent3>
          <a:srgbClr val="FFFFFF"/>
        </a:accent3>
        <a:accent4>
          <a:srgbClr val="000000"/>
        </a:accent4>
        <a:accent5>
          <a:srgbClr val="DADADA"/>
        </a:accent5>
        <a:accent6>
          <a:srgbClr val="D3D3D3"/>
        </a:accent6>
        <a:hlink>
          <a:srgbClr val="BCBCBC"/>
        </a:hlink>
        <a:folHlink>
          <a:srgbClr val="535353"/>
        </a:folHlink>
      </a:clrScheme>
      <a:clrMap bg1="lt1" tx1="dk1" bg2="lt2" tx2="dk2" accent1="accent1" accent2="accent2" accent3="accent3" accent4="accent4" accent5="accent5" accent6="accent6" hlink="hlink" folHlink="folHlink"/>
    </a:extraClrScheme>
    <a:extraClrScheme>
      <a:clrScheme name="Template CS France v1 2">
        <a:dk1>
          <a:srgbClr val="292929"/>
        </a:dk1>
        <a:lt1>
          <a:srgbClr val="FFFFFF"/>
        </a:lt1>
        <a:dk2>
          <a:srgbClr val="000000"/>
        </a:dk2>
        <a:lt2>
          <a:srgbClr val="F0CD96"/>
        </a:lt2>
        <a:accent1>
          <a:srgbClr val="B4AA82"/>
        </a:accent1>
        <a:accent2>
          <a:srgbClr val="D0D0D0"/>
        </a:accent2>
        <a:accent3>
          <a:srgbClr val="FFFFFF"/>
        </a:accent3>
        <a:accent4>
          <a:srgbClr val="212121"/>
        </a:accent4>
        <a:accent5>
          <a:srgbClr val="D6D2C1"/>
        </a:accent5>
        <a:accent6>
          <a:srgbClr val="BCBCBC"/>
        </a:accent6>
        <a:hlink>
          <a:srgbClr val="96C0BE"/>
        </a:hlink>
        <a:folHlink>
          <a:srgbClr val="F0CD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CS France</Template>
  <TotalTime>1669</TotalTime>
  <Words>2473</Words>
  <Application>Microsoft Office PowerPoint</Application>
  <PresentationFormat>Personnalisé</PresentationFormat>
  <Paragraphs>132</Paragraphs>
  <Slides>12</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Arial</vt:lpstr>
      <vt:lpstr>Arial Narrow</vt:lpstr>
      <vt:lpstr>Symbol</vt:lpstr>
      <vt:lpstr>Times New Roman</vt:lpstr>
      <vt:lpstr>Trebuchet MS</vt:lpstr>
      <vt:lpstr>Wingdings</vt:lpstr>
      <vt:lpstr>Template CS France v1</vt:lpstr>
      <vt:lpstr>Fiche 2-1/ Posture managériale à adopter par le chef d’établissement dans son management = 3 objectifs et 3 comportements prioritaires</vt:lpstr>
      <vt:lpstr>Fiche 2-2/ Posture à adopter par le chef d’établissement dans son management = une seule posture à adopter = l’empathie</vt:lpstr>
      <vt:lpstr>Fiche 2-2/ Priorité 1 dans la posture: l’empathie, maître mot pour toute la période du déconfinement</vt:lpstr>
      <vt:lpstr>Fiche 2-2/ Priorité 1: l’empathie, maître mot pour toute la période du déconfinement</vt:lpstr>
      <vt:lpstr>Fiche 2-2 /Priorité 1: l’empathie, maître mot pour toute la période du déconfinement</vt:lpstr>
      <vt:lpstr>Fiche 2-3/ Priorité 2 dans la posture: donner du sens  = laisser s’exprimer les sensations</vt:lpstr>
      <vt:lpstr>Fiche 2-4/ Priorité 2: donner du sens  = communiquer pour donner la signification et la direction de la période qui s’ouvre</vt:lpstr>
      <vt:lpstr>Fiche 2-4/ Priorité 2: donner du sens  = communiquer pour donner la signification et la direction de la période qui s’ouvre</vt:lpstr>
      <vt:lpstr>Fiche 2-4/ Priorité 2: donner du sens  = communiquer en développant la confiance</vt:lpstr>
      <vt:lpstr>Fiche 2-4/ Priorité 2: donner du sens  = communiquer en en mesurant la balance entre l’avant et l’après</vt:lpstr>
      <vt:lpstr>Fiche 2-5/ Priorité 3 dans la posture: reconnaître</vt:lpstr>
      <vt:lpstr>Présentation PowerPoint</vt:lpstr>
    </vt:vector>
  </TitlesOfParts>
  <Company>Pragma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sociostyles</dc:title>
  <dc:creator>Philippe CATTA CaTTalyse</dc:creator>
  <cp:lastModifiedBy>Aude Durand</cp:lastModifiedBy>
  <cp:revision>257</cp:revision>
  <dcterms:created xsi:type="dcterms:W3CDTF">1997-11-27T10:58:52Z</dcterms:created>
  <dcterms:modified xsi:type="dcterms:W3CDTF">2020-04-30T17:32:24Z</dcterms:modified>
</cp:coreProperties>
</file>