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9" r:id="rId1"/>
  </p:sldMasterIdLst>
  <p:notesMasterIdLst>
    <p:notesMasterId r:id="rId42"/>
  </p:notesMasterIdLst>
  <p:handoutMasterIdLst>
    <p:handoutMasterId r:id="rId43"/>
  </p:handoutMasterIdLst>
  <p:sldIdLst>
    <p:sldId id="377" r:id="rId2"/>
    <p:sldId id="469" r:id="rId3"/>
    <p:sldId id="470" r:id="rId4"/>
    <p:sldId id="471" r:id="rId5"/>
    <p:sldId id="472" r:id="rId6"/>
    <p:sldId id="453" r:id="rId7"/>
    <p:sldId id="454" r:id="rId8"/>
    <p:sldId id="455" r:id="rId9"/>
    <p:sldId id="404" r:id="rId10"/>
    <p:sldId id="426" r:id="rId11"/>
    <p:sldId id="445" r:id="rId12"/>
    <p:sldId id="446" r:id="rId13"/>
    <p:sldId id="433" r:id="rId14"/>
    <p:sldId id="417" r:id="rId15"/>
    <p:sldId id="394" r:id="rId16"/>
    <p:sldId id="438" r:id="rId17"/>
    <p:sldId id="451" r:id="rId18"/>
    <p:sldId id="456" r:id="rId19"/>
    <p:sldId id="467" r:id="rId20"/>
    <p:sldId id="457" r:id="rId21"/>
    <p:sldId id="458" r:id="rId22"/>
    <p:sldId id="459" r:id="rId23"/>
    <p:sldId id="460" r:id="rId24"/>
    <p:sldId id="461" r:id="rId25"/>
    <p:sldId id="462" r:id="rId26"/>
    <p:sldId id="468" r:id="rId27"/>
    <p:sldId id="463" r:id="rId28"/>
    <p:sldId id="465" r:id="rId29"/>
    <p:sldId id="466" r:id="rId30"/>
    <p:sldId id="399" r:id="rId31"/>
    <p:sldId id="441" r:id="rId32"/>
    <p:sldId id="442" r:id="rId33"/>
    <p:sldId id="444" r:id="rId34"/>
    <p:sldId id="450" r:id="rId35"/>
    <p:sldId id="437" r:id="rId36"/>
    <p:sldId id="431" r:id="rId37"/>
    <p:sldId id="360" r:id="rId38"/>
    <p:sldId id="385" r:id="rId39"/>
    <p:sldId id="372" r:id="rId40"/>
    <p:sldId id="407" r:id="rId4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ibliothèque" id="{C8CE9A8B-E999-1F40-97D2-BAECD5089418}">
          <p14:sldIdLst>
            <p14:sldId id="377"/>
            <p14:sldId id="469"/>
            <p14:sldId id="470"/>
            <p14:sldId id="471"/>
            <p14:sldId id="472"/>
            <p14:sldId id="453"/>
            <p14:sldId id="454"/>
            <p14:sldId id="455"/>
            <p14:sldId id="404"/>
            <p14:sldId id="426"/>
            <p14:sldId id="445"/>
            <p14:sldId id="446"/>
            <p14:sldId id="433"/>
            <p14:sldId id="417"/>
            <p14:sldId id="394"/>
            <p14:sldId id="438"/>
            <p14:sldId id="451"/>
            <p14:sldId id="456"/>
            <p14:sldId id="467"/>
            <p14:sldId id="457"/>
            <p14:sldId id="458"/>
            <p14:sldId id="459"/>
            <p14:sldId id="460"/>
            <p14:sldId id="461"/>
            <p14:sldId id="462"/>
            <p14:sldId id="468"/>
            <p14:sldId id="463"/>
            <p14:sldId id="465"/>
            <p14:sldId id="466"/>
            <p14:sldId id="399"/>
            <p14:sldId id="441"/>
            <p14:sldId id="442"/>
            <p14:sldId id="444"/>
            <p14:sldId id="450"/>
            <p14:sldId id="437"/>
            <p14:sldId id="431"/>
            <p14:sldId id="360"/>
            <p14:sldId id="385"/>
            <p14:sldId id="372"/>
            <p14:sldId id="4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96A1B"/>
    <a:srgbClr val="08A1D9"/>
    <a:srgbClr val="0D5EA9"/>
    <a:srgbClr val="0C419A"/>
    <a:srgbClr val="4E5C96"/>
    <a:srgbClr val="7399D7"/>
    <a:srgbClr val="432876"/>
    <a:srgbClr val="0D13A9"/>
    <a:srgbClr val="5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3799" autoAdjust="0"/>
    <p:restoredTop sz="85444" autoAdjust="0"/>
  </p:normalViewPr>
  <p:slideViewPr>
    <p:cSldViewPr snapToGrid="0" snapToObjects="1">
      <p:cViewPr varScale="1">
        <p:scale>
          <a:sx n="93" d="100"/>
          <a:sy n="93" d="100"/>
        </p:scale>
        <p:origin x="75" y="54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07" d="100"/>
          <a:sy n="107" d="100"/>
        </p:scale>
        <p:origin x="21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7951C-B495-3446-AC45-07F73B140CA8}" type="datetimeFigureOut">
              <a:rPr lang="fr-FR" smtClean="0"/>
              <a:t>29/01/2021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5BA71-A1BD-634E-B528-88BD19F03A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793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B654A-CFFC-8541-AE70-7FF0D285AE41}" type="datetimeFigureOut">
              <a:rPr lang="fr-FR" smtClean="0"/>
              <a:t>29/01/2021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C53E7-5FEA-6F40-93F4-350BB7D137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663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Dans 7</a:t>
            </a:r>
            <a:r>
              <a:rPr lang="fr-FR" baseline="0" dirty="0"/>
              <a:t> minutes,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La gestion du dispositif COVID pour vous employeur, et côté Assurance</a:t>
            </a:r>
            <a:r>
              <a:rPr lang="fr-FR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 Maladie n’auront plus de secret ! </a:t>
            </a: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4838" lvl="1" indent="-285750" algn="just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La priorité du télétravail</a:t>
            </a:r>
          </a:p>
          <a:p>
            <a:pPr marL="604838" lvl="1" indent="-285750" algn="just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Distinguer l’activité partielle, de l’isolement ou de l’arrêt </a:t>
            </a:r>
          </a:p>
          <a:p>
            <a:pPr algn="just">
              <a:lnSpc>
                <a:spcPct val="170000"/>
              </a:lnSpc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La gestion versant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Cpam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4838" lvl="1" indent="-285750" algn="just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Identifier les personnes en arrêt</a:t>
            </a:r>
          </a:p>
          <a:p>
            <a:pPr marL="604838" lvl="1" indent="-285750" algn="just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Le signalement DSN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C53E7-5FEA-6F40-93F4-350BB7D1370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3956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C53E7-5FEA-6F40-93F4-350BB7D13701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222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C53E7-5FEA-6F40-93F4-350BB7D13701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222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C53E7-5FEA-6F40-93F4-350BB7D13701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222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C53E7-5FEA-6F40-93F4-350BB7D13701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222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C53E7-5FEA-6F40-93F4-350BB7D13701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026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C53E7-5FEA-6F40-93F4-350BB7D1370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0693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C53E7-5FEA-6F40-93F4-350BB7D1370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9968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C53E7-5FEA-6F40-93F4-350BB7D13701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9968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C53E7-5FEA-6F40-93F4-350BB7D13701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9968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C53E7-5FEA-6F40-93F4-350BB7D13701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222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C53E7-5FEA-6F40-93F4-350BB7D13701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222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C53E7-5FEA-6F40-93F4-350BB7D13701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222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C53E7-5FEA-6F40-93F4-350BB7D13701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409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uverture avec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73D6424E-0D57-E447-94CD-F483D327145F}"/>
              </a:ext>
            </a:extLst>
          </p:cNvPr>
          <p:cNvGrpSpPr/>
          <p:nvPr userDrawn="1"/>
        </p:nvGrpSpPr>
        <p:grpSpPr>
          <a:xfrm>
            <a:off x="0" y="-1"/>
            <a:ext cx="9156487" cy="6868950"/>
            <a:chOff x="0" y="-1"/>
            <a:chExt cx="9156487" cy="6868950"/>
          </a:xfrm>
        </p:grpSpPr>
        <p:sp>
          <p:nvSpPr>
            <p:cNvPr id="25" name="Rectangle 24"/>
            <p:cNvSpPr/>
            <p:nvPr userDrawn="1"/>
          </p:nvSpPr>
          <p:spPr>
            <a:xfrm>
              <a:off x="0" y="0"/>
              <a:ext cx="9156487" cy="6868949"/>
            </a:xfrm>
            <a:prstGeom prst="rect">
              <a:avLst/>
            </a:prstGeom>
            <a:solidFill>
              <a:srgbClr val="0D5EA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32950690-ABD7-CB43-B4AB-20B0238F7C03}"/>
                </a:ext>
              </a:extLst>
            </p:cNvPr>
            <p:cNvSpPr/>
            <p:nvPr userDrawn="1"/>
          </p:nvSpPr>
          <p:spPr>
            <a:xfrm>
              <a:off x="2280976" y="2200589"/>
              <a:ext cx="2494800" cy="24919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B7B48CDF-D3D5-1249-B700-E2714BBEDC41}"/>
                </a:ext>
              </a:extLst>
            </p:cNvPr>
            <p:cNvSpPr/>
            <p:nvPr userDrawn="1"/>
          </p:nvSpPr>
          <p:spPr>
            <a:xfrm>
              <a:off x="2505568" y="2424184"/>
              <a:ext cx="2045616" cy="2044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725751F3-EC01-7841-B8BA-C10B41FB1C79}"/>
                </a:ext>
              </a:extLst>
            </p:cNvPr>
            <p:cNvGrpSpPr/>
            <p:nvPr userDrawn="1"/>
          </p:nvGrpSpPr>
          <p:grpSpPr>
            <a:xfrm>
              <a:off x="12487" y="-1"/>
              <a:ext cx="9144000" cy="6868949"/>
              <a:chOff x="1" y="0"/>
              <a:chExt cx="9144000" cy="6868950"/>
            </a:xfrm>
            <a:effectLst/>
          </p:grpSpPr>
          <p:sp>
            <p:nvSpPr>
              <p:cNvPr id="17" name="Triangle rectangle 16">
                <a:extLst>
                  <a:ext uri="{FF2B5EF4-FFF2-40B4-BE49-F238E27FC236}">
                    <a16:creationId xmlns:a16="http://schemas.microsoft.com/office/drawing/2014/main" id="{A515A651-CC5E-F44F-B1A5-7F752B00F915}"/>
                  </a:ext>
                </a:extLst>
              </p:cNvPr>
              <p:cNvSpPr/>
              <p:nvPr/>
            </p:nvSpPr>
            <p:spPr>
              <a:xfrm rot="16200000">
                <a:off x="111614" y="-111613"/>
                <a:ext cx="6868950" cy="709217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A20CF0A-E8E0-134F-A2E5-C21CE98DBC55}"/>
                  </a:ext>
                </a:extLst>
              </p:cNvPr>
              <p:cNvSpPr/>
              <p:nvPr/>
            </p:nvSpPr>
            <p:spPr>
              <a:xfrm>
                <a:off x="7092177" y="0"/>
                <a:ext cx="2051824" cy="6868949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1" name="Espace réservé du pied de page 2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449DF2F-1454-6345-8509-D6A80A24A36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Titre 1"/>
          <p:cNvSpPr>
            <a:spLocks noGrp="1" noChangeAspect="1"/>
          </p:cNvSpPr>
          <p:nvPr>
            <p:ph type="ctrTitle" hasCustomPrompt="1"/>
          </p:nvPr>
        </p:nvSpPr>
        <p:spPr>
          <a:xfrm>
            <a:off x="3912468" y="3327764"/>
            <a:ext cx="4939263" cy="1460473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fr-FR" dirty="0"/>
              <a:t>Titre de la présentation </a:t>
            </a:r>
          </a:p>
        </p:txBody>
      </p:sp>
      <p:sp>
        <p:nvSpPr>
          <p:cNvPr id="2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912467" y="4900912"/>
            <a:ext cx="4939263" cy="39488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70000"/>
              </a:lnSpc>
              <a:buNone/>
              <a:defRPr sz="16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 de la présentation</a:t>
            </a:r>
          </a:p>
        </p:txBody>
      </p:sp>
      <p:cxnSp>
        <p:nvCxnSpPr>
          <p:cNvPr id="28" name="Connecteur droit 27"/>
          <p:cNvCxnSpPr/>
          <p:nvPr userDrawn="1"/>
        </p:nvCxnSpPr>
        <p:spPr>
          <a:xfrm>
            <a:off x="3831408" y="4900912"/>
            <a:ext cx="0" cy="394888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RÃ©sultat de recherche d'images pour &quot;logo assurance maladie&quot;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692" y="6057835"/>
            <a:ext cx="1339784" cy="66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439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iangle rectangle 18">
            <a:extLst>
              <a:ext uri="{FF2B5EF4-FFF2-40B4-BE49-F238E27FC236}">
                <a16:creationId xmlns:a16="http://schemas.microsoft.com/office/drawing/2014/main" id="{FE625D22-B472-D04A-801C-A246F5BC34C6}"/>
              </a:ext>
            </a:extLst>
          </p:cNvPr>
          <p:cNvSpPr/>
          <p:nvPr userDrawn="1"/>
        </p:nvSpPr>
        <p:spPr>
          <a:xfrm rot="10800000">
            <a:off x="0" y="1"/>
            <a:ext cx="9144000" cy="576000"/>
          </a:xfrm>
          <a:prstGeom prst="rtTriangle">
            <a:avLst/>
          </a:prstGeom>
          <a:solidFill>
            <a:srgbClr val="0D5E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BEC-4D63-C844-A379-BE1BA1814F01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A5A5C0A4-8130-B54E-B676-1F24BF45CD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04800"/>
            <a:ext cx="8229600" cy="1143000"/>
          </a:xfrm>
        </p:spPr>
        <p:txBody>
          <a:bodyPr anchor="ctr">
            <a:normAutofit/>
          </a:bodyPr>
          <a:lstStyle>
            <a:lvl1pPr algn="l">
              <a:defRPr sz="2400" cap="all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43BD9E79-A4CE-AE47-83CA-794879621B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8013" y="1928907"/>
            <a:ext cx="3960000" cy="4008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  <a:lvl2pPr marL="9525" indent="0">
              <a:tabLst/>
              <a:defRPr sz="1100"/>
            </a:lvl2pPr>
            <a:lvl3pPr>
              <a:buClr>
                <a:schemeClr val="accent2"/>
              </a:buClr>
              <a:defRPr/>
            </a:lvl3pPr>
            <a:lvl5pPr marL="311150" indent="-171450">
              <a:buFont typeface="Courier New" panose="02070309020205020404" pitchFamily="49" charset="0"/>
              <a:buChar char="o"/>
              <a:tabLst/>
              <a:defRPr/>
            </a:lvl5pPr>
          </a:lstStyle>
          <a:p>
            <a:pPr lvl="0"/>
            <a:r>
              <a:rPr lang="fr-FR" dirty="0"/>
              <a:t>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4"/>
            <a:r>
              <a:rPr lang="fr-FR" dirty="0"/>
              <a:t>Quatrième niveau</a:t>
            </a:r>
          </a:p>
        </p:txBody>
      </p:sp>
      <p:sp>
        <p:nvSpPr>
          <p:cNvPr id="14" name="Espace réservé du texte 9">
            <a:extLst>
              <a:ext uri="{FF2B5EF4-FFF2-40B4-BE49-F238E27FC236}">
                <a16:creationId xmlns:a16="http://schemas.microsoft.com/office/drawing/2014/main" id="{4FE0198B-DA44-EA4E-8AF6-CBD0D67752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26800" y="1928907"/>
            <a:ext cx="3960000" cy="400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  <a:lvl2pPr marL="9525" indent="0">
              <a:tabLst/>
              <a:defRPr sz="1100"/>
            </a:lvl2pPr>
            <a:lvl3pPr>
              <a:buClr>
                <a:schemeClr val="accent2"/>
              </a:buClr>
              <a:defRPr/>
            </a:lvl3pPr>
            <a:lvl5pPr marL="311150" indent="-171450">
              <a:buFont typeface="Courier New" panose="02070309020205020404" pitchFamily="49" charset="0"/>
              <a:buChar char="o"/>
              <a:tabLst/>
              <a:defRPr/>
            </a:lvl5pPr>
          </a:lstStyle>
          <a:p>
            <a:pPr lvl="0"/>
            <a:r>
              <a:rPr lang="fr-FR" dirty="0"/>
              <a:t>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4"/>
            <a:r>
              <a:rPr lang="fr-FR" dirty="0"/>
              <a:t>Quatrième niveau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8743">
            <a:off x="7810965" y="203995"/>
            <a:ext cx="652713" cy="69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90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4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iangle rectangle 18">
            <a:extLst>
              <a:ext uri="{FF2B5EF4-FFF2-40B4-BE49-F238E27FC236}">
                <a16:creationId xmlns:a16="http://schemas.microsoft.com/office/drawing/2014/main" id="{FE625D22-B472-D04A-801C-A246F5BC34C6}"/>
              </a:ext>
            </a:extLst>
          </p:cNvPr>
          <p:cNvSpPr/>
          <p:nvPr userDrawn="1"/>
        </p:nvSpPr>
        <p:spPr>
          <a:xfrm rot="10800000">
            <a:off x="0" y="1"/>
            <a:ext cx="9144000" cy="576000"/>
          </a:xfrm>
          <a:prstGeom prst="rtTriangle">
            <a:avLst/>
          </a:prstGeom>
          <a:solidFill>
            <a:srgbClr val="0D5E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BEC-4D63-C844-A379-BE1BA1814F01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A5A5C0A4-8130-B54E-B676-1F24BF45CD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04800"/>
            <a:ext cx="8229600" cy="1143000"/>
          </a:xfrm>
        </p:spPr>
        <p:txBody>
          <a:bodyPr anchor="ctr">
            <a:normAutofit/>
          </a:bodyPr>
          <a:lstStyle>
            <a:lvl1pPr algn="l">
              <a:defRPr sz="2400" cap="all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43BD9E79-A4CE-AE47-83CA-794879621B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8013" y="1928907"/>
            <a:ext cx="1872000" cy="4008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  <a:lvl2pPr marL="9525" indent="0">
              <a:tabLst/>
              <a:defRPr sz="1100"/>
            </a:lvl2pPr>
            <a:lvl3pPr>
              <a:buClr>
                <a:schemeClr val="accent2"/>
              </a:buClr>
              <a:defRPr/>
            </a:lvl3pPr>
            <a:lvl5pPr marL="311150" indent="-171450">
              <a:buFont typeface="Courier New" panose="02070309020205020404" pitchFamily="49" charset="0"/>
              <a:buChar char="o"/>
              <a:tabLst/>
              <a:defRPr/>
            </a:lvl5pPr>
          </a:lstStyle>
          <a:p>
            <a:pPr lvl="0"/>
            <a:r>
              <a:rPr lang="fr-FR" dirty="0"/>
              <a:t>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4"/>
            <a:r>
              <a:rPr lang="fr-FR" dirty="0"/>
              <a:t>Quatrième niveau</a:t>
            </a:r>
          </a:p>
        </p:txBody>
      </p:sp>
      <p:sp>
        <p:nvSpPr>
          <p:cNvPr id="14" name="Espace réservé du texte 9">
            <a:extLst>
              <a:ext uri="{FF2B5EF4-FFF2-40B4-BE49-F238E27FC236}">
                <a16:creationId xmlns:a16="http://schemas.microsoft.com/office/drawing/2014/main" id="{4FE0198B-DA44-EA4E-8AF6-CBD0D67752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14800" y="1928907"/>
            <a:ext cx="1872000" cy="400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  <a:lvl2pPr marL="9525" indent="0">
              <a:tabLst/>
              <a:defRPr sz="1100"/>
            </a:lvl2pPr>
            <a:lvl3pPr>
              <a:buClr>
                <a:schemeClr val="accent2"/>
              </a:buClr>
              <a:defRPr/>
            </a:lvl3pPr>
            <a:lvl5pPr marL="311150" indent="-171450">
              <a:buFont typeface="Courier New" panose="02070309020205020404" pitchFamily="49" charset="0"/>
              <a:buChar char="o"/>
              <a:tabLst/>
              <a:defRPr/>
            </a:lvl5pPr>
          </a:lstStyle>
          <a:p>
            <a:pPr lvl="0"/>
            <a:r>
              <a:rPr lang="fr-FR" dirty="0"/>
              <a:t>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4"/>
            <a:r>
              <a:rPr lang="fr-FR" dirty="0"/>
              <a:t>Quatrième niveau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88C2775-3A6A-F649-9040-E177C3B82DD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70275" y="1928907"/>
            <a:ext cx="1872000" cy="400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  <a:lvl2pPr marL="9525" indent="0">
              <a:tabLst/>
              <a:defRPr sz="1100"/>
            </a:lvl2pPr>
            <a:lvl3pPr>
              <a:buClr>
                <a:schemeClr val="accent2"/>
              </a:buClr>
              <a:defRPr/>
            </a:lvl3pPr>
            <a:lvl5pPr marL="311150" indent="-171450">
              <a:buFont typeface="Courier New" panose="02070309020205020404" pitchFamily="49" charset="0"/>
              <a:buChar char="o"/>
              <a:tabLst/>
              <a:defRPr/>
            </a:lvl5pPr>
          </a:lstStyle>
          <a:p>
            <a:pPr lvl="0"/>
            <a:r>
              <a:rPr lang="fr-FR" dirty="0"/>
              <a:t>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4"/>
            <a:r>
              <a:rPr lang="fr-FR" dirty="0"/>
              <a:t>Quatrième niveau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755E3813-6E0A-BD47-A001-84E6E7BB594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92537" y="1928907"/>
            <a:ext cx="1872000" cy="400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  <a:lvl2pPr marL="9525" indent="0">
              <a:tabLst/>
              <a:defRPr sz="1100"/>
            </a:lvl2pPr>
            <a:lvl3pPr>
              <a:buClr>
                <a:schemeClr val="accent2"/>
              </a:buClr>
              <a:defRPr/>
            </a:lvl3pPr>
            <a:lvl5pPr marL="311150" indent="-171450">
              <a:buFont typeface="Courier New" panose="02070309020205020404" pitchFamily="49" charset="0"/>
              <a:buChar char="o"/>
              <a:tabLst/>
              <a:defRPr/>
            </a:lvl5pPr>
          </a:lstStyle>
          <a:p>
            <a:pPr lvl="0"/>
            <a:r>
              <a:rPr lang="fr-FR" dirty="0"/>
              <a:t>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4"/>
            <a:r>
              <a:rPr lang="fr-FR" dirty="0"/>
              <a:t>Quatrième niveau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8743">
            <a:off x="7810965" y="203995"/>
            <a:ext cx="652713" cy="69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783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1 colonne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>
            <a:extLst>
              <a:ext uri="{FF2B5EF4-FFF2-40B4-BE49-F238E27FC236}">
                <a16:creationId xmlns:a16="http://schemas.microsoft.com/office/drawing/2014/main" id="{84CB2024-724B-0A4C-A272-052001B125DD}"/>
              </a:ext>
            </a:extLst>
          </p:cNvPr>
          <p:cNvSpPr/>
          <p:nvPr userDrawn="1"/>
        </p:nvSpPr>
        <p:spPr>
          <a:xfrm rot="10800000">
            <a:off x="0" y="1"/>
            <a:ext cx="9144000" cy="576000"/>
          </a:xfrm>
          <a:prstGeom prst="rtTriangle">
            <a:avLst/>
          </a:prstGeom>
          <a:solidFill>
            <a:srgbClr val="0D5E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BEC-4D63-C844-A379-BE1BA1814F01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A9D51CFD-087E-1343-B4D7-B7A0B45936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04800"/>
            <a:ext cx="8229600" cy="1143000"/>
          </a:xfrm>
        </p:spPr>
        <p:txBody>
          <a:bodyPr anchor="ctr">
            <a:normAutofit/>
          </a:bodyPr>
          <a:lstStyle>
            <a:lvl1pPr algn="l">
              <a:defRPr sz="2400" cap="all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5" name="Espace réservé du texte 9">
            <a:extLst>
              <a:ext uri="{FF2B5EF4-FFF2-40B4-BE49-F238E27FC236}">
                <a16:creationId xmlns:a16="http://schemas.microsoft.com/office/drawing/2014/main" id="{790C0646-BBF5-7047-9D81-8968944A59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8013" y="1928907"/>
            <a:ext cx="2628000" cy="4008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  <a:lvl2pPr marL="9525" indent="0">
              <a:tabLst/>
              <a:defRPr sz="1100"/>
            </a:lvl2pPr>
            <a:lvl3pPr>
              <a:buClr>
                <a:schemeClr val="accent2"/>
              </a:buClr>
              <a:defRPr/>
            </a:lvl3pPr>
            <a:lvl5pPr marL="311150" indent="-171450">
              <a:buFont typeface="Courier New" panose="02070309020205020404" pitchFamily="49" charset="0"/>
              <a:buChar char="o"/>
              <a:tabLst/>
              <a:defRPr/>
            </a:lvl5pPr>
          </a:lstStyle>
          <a:p>
            <a:pPr lvl="0"/>
            <a:r>
              <a:rPr lang="fr-FR" dirty="0"/>
              <a:t>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4"/>
            <a:r>
              <a:rPr lang="fr-FR" dirty="0"/>
              <a:t>Quatrième niveau</a:t>
            </a:r>
          </a:p>
        </p:txBody>
      </p:sp>
      <p:sp>
        <p:nvSpPr>
          <p:cNvPr id="18" name="Espace réservé pour une image  16">
            <a:extLst>
              <a:ext uri="{FF2B5EF4-FFF2-40B4-BE49-F238E27FC236}">
                <a16:creationId xmlns:a16="http://schemas.microsoft.com/office/drawing/2014/main" id="{2779C94B-EC1B-544B-997B-C221F247B09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53406" y="1928908"/>
            <a:ext cx="5433394" cy="400806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8743">
            <a:off x="7810965" y="203995"/>
            <a:ext cx="652713" cy="69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739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>
            <a:extLst>
              <a:ext uri="{FF2B5EF4-FFF2-40B4-BE49-F238E27FC236}">
                <a16:creationId xmlns:a16="http://schemas.microsoft.com/office/drawing/2014/main" id="{84CB2024-724B-0A4C-A272-052001B125DD}"/>
              </a:ext>
            </a:extLst>
          </p:cNvPr>
          <p:cNvSpPr/>
          <p:nvPr userDrawn="1"/>
        </p:nvSpPr>
        <p:spPr>
          <a:xfrm rot="10800000">
            <a:off x="0" y="1"/>
            <a:ext cx="9144000" cy="576000"/>
          </a:xfrm>
          <a:prstGeom prst="rtTriangle">
            <a:avLst/>
          </a:prstGeom>
          <a:solidFill>
            <a:srgbClr val="0D5E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603226"/>
            <a:ext cx="8229600" cy="1143000"/>
          </a:xfrm>
        </p:spPr>
        <p:txBody>
          <a:bodyPr anchor="ctr">
            <a:noAutofit/>
          </a:bodyPr>
          <a:lstStyle>
            <a:lvl1pPr>
              <a:defRPr sz="2400" cap="all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BEC-4D63-C844-A379-BE1BA1814F0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8743">
            <a:off x="7810965" y="203995"/>
            <a:ext cx="652713" cy="69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823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lan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angle rectangle 11">
            <a:extLst>
              <a:ext uri="{FF2B5EF4-FFF2-40B4-BE49-F238E27FC236}">
                <a16:creationId xmlns:a16="http://schemas.microsoft.com/office/drawing/2014/main" id="{490D7160-EB15-054F-B1FD-4DE5C38D0A6B}"/>
              </a:ext>
            </a:extLst>
          </p:cNvPr>
          <p:cNvSpPr/>
          <p:nvPr userDrawn="1"/>
        </p:nvSpPr>
        <p:spPr>
          <a:xfrm rot="10800000">
            <a:off x="0" y="1"/>
            <a:ext cx="9144000" cy="576000"/>
          </a:xfrm>
          <a:prstGeom prst="rtTriangle">
            <a:avLst/>
          </a:prstGeom>
          <a:solidFill>
            <a:srgbClr val="0D5E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BEC-4D63-C844-A379-BE1BA1814F0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8743">
            <a:off x="7810965" y="203995"/>
            <a:ext cx="652713" cy="69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0591">
            <a:off x="7843377" y="215129"/>
            <a:ext cx="652713" cy="60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861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BEC-4D63-C844-A379-BE1BA1814F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366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1C480E-B4B5-744D-BB6B-015AE97A7A9C}"/>
              </a:ext>
            </a:extLst>
          </p:cNvPr>
          <p:cNvSpPr/>
          <p:nvPr userDrawn="1"/>
        </p:nvSpPr>
        <p:spPr>
          <a:xfrm>
            <a:off x="0" y="-10949"/>
            <a:ext cx="9156487" cy="6868949"/>
          </a:xfrm>
          <a:prstGeom prst="rect">
            <a:avLst/>
          </a:prstGeom>
          <a:solidFill>
            <a:srgbClr val="0D5E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DB4F49-5E17-7B4F-8F17-28B1B60F105F}"/>
              </a:ext>
            </a:extLst>
          </p:cNvPr>
          <p:cNvSpPr/>
          <p:nvPr userDrawn="1"/>
        </p:nvSpPr>
        <p:spPr>
          <a:xfrm>
            <a:off x="0" y="-10948"/>
            <a:ext cx="2051823" cy="6868948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346DAE45-CF38-F043-A24E-763A3FC01DD2}"/>
              </a:ext>
            </a:extLst>
          </p:cNvPr>
          <p:cNvSpPr/>
          <p:nvPr userDrawn="1"/>
        </p:nvSpPr>
        <p:spPr>
          <a:xfrm>
            <a:off x="4132163" y="2153502"/>
            <a:ext cx="2494800" cy="249199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4EF13984-5D76-B148-9493-1020A43ADB98}"/>
              </a:ext>
            </a:extLst>
          </p:cNvPr>
          <p:cNvSpPr/>
          <p:nvPr userDrawn="1"/>
        </p:nvSpPr>
        <p:spPr>
          <a:xfrm>
            <a:off x="4356755" y="2377097"/>
            <a:ext cx="2045616" cy="20448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Triangle rectangle 6">
            <a:extLst>
              <a:ext uri="{FF2B5EF4-FFF2-40B4-BE49-F238E27FC236}">
                <a16:creationId xmlns:a16="http://schemas.microsoft.com/office/drawing/2014/main" id="{1205F26A-4FA1-DD4C-813B-87C82C521508}"/>
              </a:ext>
            </a:extLst>
          </p:cNvPr>
          <p:cNvSpPr/>
          <p:nvPr userDrawn="1"/>
        </p:nvSpPr>
        <p:spPr>
          <a:xfrm>
            <a:off x="2051824" y="-21899"/>
            <a:ext cx="7104663" cy="6879899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2499C2C5-9ACC-644C-991D-80184443CCC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737755" y="3436047"/>
            <a:ext cx="4459747" cy="860824"/>
          </a:xfrm>
        </p:spPr>
        <p:txBody>
          <a:bodyPr lIns="0" tIns="0" rIns="0" bIns="0" anchor="b">
            <a:normAutofit/>
          </a:bodyPr>
          <a:lstStyle>
            <a:lvl1pPr>
              <a:defRPr sz="2200"/>
            </a:lvl1pPr>
          </a:lstStyle>
          <a:p>
            <a:r>
              <a:rPr lang="fr-FR" dirty="0"/>
              <a:t>Pour plus</a:t>
            </a:r>
            <a:br>
              <a:rPr lang="fr-FR" dirty="0"/>
            </a:br>
            <a:r>
              <a:rPr lang="fr-FR" dirty="0"/>
              <a:t>d’informations</a:t>
            </a:r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E8E2A2BE-4280-AD49-9BC5-3B2F933AE7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7755" y="4492673"/>
            <a:ext cx="4459747" cy="69857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70000"/>
              </a:lnSpc>
              <a:buNone/>
              <a:defRPr sz="14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– NOM</a:t>
            </a:r>
          </a:p>
          <a:p>
            <a:r>
              <a:rPr lang="fr-FR" dirty="0" err="1"/>
              <a:t>email@email.fr</a:t>
            </a:r>
            <a:endParaRPr lang="fr-FR" dirty="0"/>
          </a:p>
          <a:p>
            <a:r>
              <a:rPr lang="fr-FR" dirty="0"/>
              <a:t>00 00 00 00 00 </a:t>
            </a:r>
          </a:p>
        </p:txBody>
      </p:sp>
      <p:pic>
        <p:nvPicPr>
          <p:cNvPr id="10" name="Picture 2" descr="RÃ©sultat de recherche d'images pour &quot;logo assurance maladie&quot;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692" y="6057835"/>
            <a:ext cx="1339784" cy="66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868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 not remove" hidden="1">
            <a:extLst>
              <a:ext uri="{FF2B5EF4-FFF2-40B4-BE49-F238E27FC236}">
                <a16:creationId xmlns:a16="http://schemas.microsoft.com/office/drawing/2014/main" id="{297FA01E-24AC-49D4-8C41-C51389DC6FF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9525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052736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538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sans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73D6424E-0D57-E447-94CD-F483D327145F}"/>
              </a:ext>
            </a:extLst>
          </p:cNvPr>
          <p:cNvGrpSpPr/>
          <p:nvPr userDrawn="1"/>
        </p:nvGrpSpPr>
        <p:grpSpPr>
          <a:xfrm>
            <a:off x="0" y="-10950"/>
            <a:ext cx="9156487" cy="6879899"/>
            <a:chOff x="0" y="-10950"/>
            <a:chExt cx="9156487" cy="6879899"/>
          </a:xfrm>
        </p:grpSpPr>
        <p:sp>
          <p:nvSpPr>
            <p:cNvPr id="25" name="Rectangle 24"/>
            <p:cNvSpPr/>
            <p:nvPr userDrawn="1"/>
          </p:nvSpPr>
          <p:spPr>
            <a:xfrm>
              <a:off x="0" y="0"/>
              <a:ext cx="9156487" cy="6868949"/>
            </a:xfrm>
            <a:prstGeom prst="rect">
              <a:avLst/>
            </a:prstGeom>
            <a:solidFill>
              <a:srgbClr val="0D5EA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32950690-ABD7-CB43-B4AB-20B0238F7C03}"/>
                </a:ext>
              </a:extLst>
            </p:cNvPr>
            <p:cNvSpPr/>
            <p:nvPr userDrawn="1"/>
          </p:nvSpPr>
          <p:spPr>
            <a:xfrm>
              <a:off x="2280976" y="2200589"/>
              <a:ext cx="2494800" cy="24919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B7B48CDF-D3D5-1249-B700-E2714BBEDC41}"/>
                </a:ext>
              </a:extLst>
            </p:cNvPr>
            <p:cNvSpPr/>
            <p:nvPr userDrawn="1"/>
          </p:nvSpPr>
          <p:spPr>
            <a:xfrm>
              <a:off x="2505568" y="2424184"/>
              <a:ext cx="2045616" cy="2044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725751F3-EC01-7841-B8BA-C10B41FB1C79}"/>
                </a:ext>
              </a:extLst>
            </p:cNvPr>
            <p:cNvGrpSpPr/>
            <p:nvPr userDrawn="1"/>
          </p:nvGrpSpPr>
          <p:grpSpPr>
            <a:xfrm>
              <a:off x="12487" y="-10950"/>
              <a:ext cx="9144000" cy="6879897"/>
              <a:chOff x="1" y="-10949"/>
              <a:chExt cx="9144000" cy="6879898"/>
            </a:xfrm>
            <a:effectLst/>
          </p:grpSpPr>
          <p:sp>
            <p:nvSpPr>
              <p:cNvPr id="17" name="Triangle rectangle 16">
                <a:extLst>
                  <a:ext uri="{FF2B5EF4-FFF2-40B4-BE49-F238E27FC236}">
                    <a16:creationId xmlns:a16="http://schemas.microsoft.com/office/drawing/2014/main" id="{A515A651-CC5E-F44F-B1A5-7F752B00F915}"/>
                  </a:ext>
                </a:extLst>
              </p:cNvPr>
              <p:cNvSpPr/>
              <p:nvPr/>
            </p:nvSpPr>
            <p:spPr>
              <a:xfrm rot="16200000">
                <a:off x="111614" y="-122562"/>
                <a:ext cx="6868950" cy="709217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A20CF0A-E8E0-134F-A2E5-C21CE98DBC55}"/>
                  </a:ext>
                </a:extLst>
              </p:cNvPr>
              <p:cNvSpPr/>
              <p:nvPr/>
            </p:nvSpPr>
            <p:spPr>
              <a:xfrm>
                <a:off x="7092177" y="0"/>
                <a:ext cx="2051824" cy="6868949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1" name="Espace réservé du pied de page 2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449DF2F-1454-6345-8509-D6A80A24A36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Titre 1"/>
          <p:cNvSpPr>
            <a:spLocks noGrp="1" noChangeAspect="1"/>
          </p:cNvSpPr>
          <p:nvPr>
            <p:ph type="ctrTitle" hasCustomPrompt="1"/>
          </p:nvPr>
        </p:nvSpPr>
        <p:spPr>
          <a:xfrm>
            <a:off x="3912468" y="3327764"/>
            <a:ext cx="4939263" cy="1460473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fr-FR" dirty="0"/>
              <a:t>Titre de la présentation </a:t>
            </a:r>
          </a:p>
        </p:txBody>
      </p:sp>
      <p:pic>
        <p:nvPicPr>
          <p:cNvPr id="19" name="Picture 2" descr="RÃ©sultat de recherche d'images pour &quot;logo assurance maladie&quot;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692" y="6057835"/>
            <a:ext cx="1339784" cy="66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650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>
            <a:extLst>
              <a:ext uri="{FF2B5EF4-FFF2-40B4-BE49-F238E27FC236}">
                <a16:creationId xmlns:a16="http://schemas.microsoft.com/office/drawing/2014/main" id="{3956B0AF-F9F5-A24F-89F5-766495A3820D}"/>
              </a:ext>
            </a:extLst>
          </p:cNvPr>
          <p:cNvSpPr/>
          <p:nvPr userDrawn="1"/>
        </p:nvSpPr>
        <p:spPr>
          <a:xfrm rot="10800000">
            <a:off x="0" y="1"/>
            <a:ext cx="9144000" cy="576000"/>
          </a:xfrm>
          <a:prstGeom prst="rtTriangle">
            <a:avLst/>
          </a:prstGeom>
          <a:solidFill>
            <a:srgbClr val="0D5E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F8A3ADC-D836-A14D-AD34-8801E6ADF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1230273-1DE2-7A4C-9880-F221AF49B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BEC-4D63-C844-A379-BE1BA1814F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D1EE82C-5673-9741-ABFD-649CC65116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932279"/>
            <a:ext cx="8229600" cy="4000930"/>
          </a:xfrm>
        </p:spPr>
        <p:txBody>
          <a:bodyPr numCol="1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b="1"/>
            </a:lvl1pPr>
            <a:lvl2pPr marL="319088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pPr marL="0" marR="0" lvl="0" indent="-180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B2E8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PREMIER NIVEAU = TITRE PARTIE</a:t>
            </a:r>
          </a:p>
          <a:p>
            <a:pPr marL="1800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XX – numéro page et titre sous partie</a:t>
            </a:r>
          </a:p>
          <a:p>
            <a:pPr marL="1800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XX – numéro page et titre sous partie</a:t>
            </a:r>
          </a:p>
          <a:p>
            <a:pPr marL="1800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XX – numéro page et titre sous partie</a:t>
            </a:r>
          </a:p>
          <a:p>
            <a:pPr marL="1800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XX – numéro page et titre sous partie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DBC29E6-2965-C843-B887-36FA40DC6E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03226"/>
            <a:ext cx="8229600" cy="1143000"/>
          </a:xfrm>
        </p:spPr>
        <p:txBody>
          <a:bodyPr anchor="ctr">
            <a:noAutofit/>
          </a:bodyPr>
          <a:lstStyle>
            <a:lvl1pPr>
              <a:defRPr sz="2400" cap="all"/>
            </a:lvl1pPr>
          </a:lstStyle>
          <a:p>
            <a:r>
              <a:rPr lang="fr-FR" dirty="0"/>
              <a:t>Titre du sommaire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6" t="-2967" b="-1"/>
          <a:stretch/>
        </p:blipFill>
        <p:spPr bwMode="auto">
          <a:xfrm rot="2866688">
            <a:off x="7846482" y="164001"/>
            <a:ext cx="727517" cy="58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589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>
            <a:extLst>
              <a:ext uri="{FF2B5EF4-FFF2-40B4-BE49-F238E27FC236}">
                <a16:creationId xmlns:a16="http://schemas.microsoft.com/office/drawing/2014/main" id="{3956B0AF-F9F5-A24F-89F5-766495A3820D}"/>
              </a:ext>
            </a:extLst>
          </p:cNvPr>
          <p:cNvSpPr/>
          <p:nvPr userDrawn="1"/>
        </p:nvSpPr>
        <p:spPr>
          <a:xfrm rot="10800000">
            <a:off x="0" y="1"/>
            <a:ext cx="9144000" cy="576000"/>
          </a:xfrm>
          <a:prstGeom prst="rtTriangle">
            <a:avLst/>
          </a:prstGeom>
          <a:solidFill>
            <a:srgbClr val="0D5E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F8A3ADC-D836-A14D-AD34-8801E6ADF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1230273-1DE2-7A4C-9880-F221AF49B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BEC-4D63-C844-A379-BE1BA1814F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D1EE82C-5673-9741-ABFD-649CC65116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932279"/>
            <a:ext cx="8229600" cy="4000930"/>
          </a:xfrm>
        </p:spPr>
        <p:txBody>
          <a:bodyPr numCol="1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b="1"/>
            </a:lvl1pPr>
            <a:lvl2pPr marL="319088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pPr marL="0" marR="0" lvl="0" indent="-180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B2E8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PREMIER NIVEAU = TITRE PARTIE</a:t>
            </a:r>
          </a:p>
          <a:p>
            <a:pPr marL="1800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XX – numéro page et titre sous partie</a:t>
            </a:r>
          </a:p>
          <a:p>
            <a:pPr marL="1800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XX – numéro page et titre sous partie</a:t>
            </a:r>
          </a:p>
          <a:p>
            <a:pPr marL="1800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XX – numéro page et titre sous partie</a:t>
            </a:r>
          </a:p>
          <a:p>
            <a:pPr marL="1800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XX – numéro page et titre sous partie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DBC29E6-2965-C843-B887-36FA40DC6E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03226"/>
            <a:ext cx="8229600" cy="1143000"/>
          </a:xfrm>
        </p:spPr>
        <p:txBody>
          <a:bodyPr anchor="ctr">
            <a:noAutofit/>
          </a:bodyPr>
          <a:lstStyle>
            <a:lvl1pPr>
              <a:defRPr sz="2400" cap="all"/>
            </a:lvl1pPr>
          </a:lstStyle>
          <a:p>
            <a:r>
              <a:rPr lang="fr-FR" dirty="0"/>
              <a:t>Titre du sommaire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8743">
            <a:off x="7810965" y="203995"/>
            <a:ext cx="652713" cy="69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589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>
            <a:extLst>
              <a:ext uri="{FF2B5EF4-FFF2-40B4-BE49-F238E27FC236}">
                <a16:creationId xmlns:a16="http://schemas.microsoft.com/office/drawing/2014/main" id="{3956B0AF-F9F5-A24F-89F5-766495A3820D}"/>
              </a:ext>
            </a:extLst>
          </p:cNvPr>
          <p:cNvSpPr/>
          <p:nvPr userDrawn="1"/>
        </p:nvSpPr>
        <p:spPr>
          <a:xfrm rot="10800000">
            <a:off x="0" y="1"/>
            <a:ext cx="9144000" cy="576000"/>
          </a:xfrm>
          <a:prstGeom prst="rtTriangle">
            <a:avLst/>
          </a:prstGeom>
          <a:solidFill>
            <a:srgbClr val="0D5E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F8A3ADC-D836-A14D-AD34-8801E6ADF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1230273-1DE2-7A4C-9880-F221AF49B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BEC-4D63-C844-A379-BE1BA1814F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D1EE82C-5673-9741-ABFD-649CC65116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932279"/>
            <a:ext cx="8229600" cy="4000930"/>
          </a:xfrm>
        </p:spPr>
        <p:txBody>
          <a:bodyPr numCol="1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b="1"/>
            </a:lvl1pPr>
            <a:lvl2pPr marL="319088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pPr marL="0" marR="0" lvl="0" indent="-180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B2E8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PREMIER NIVEAU = TITRE PARTIE</a:t>
            </a:r>
          </a:p>
          <a:p>
            <a:pPr marL="1800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XX – numéro page et titre sous partie</a:t>
            </a:r>
          </a:p>
          <a:p>
            <a:pPr marL="1800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XX – numéro page et titre sous partie</a:t>
            </a:r>
          </a:p>
          <a:p>
            <a:pPr marL="1800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XX – numéro page et titre sous partie</a:t>
            </a:r>
          </a:p>
          <a:p>
            <a:pPr marL="1800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XX – numéro page et titre sous partie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DBC29E6-2965-C843-B887-36FA40DC6E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03226"/>
            <a:ext cx="8229600" cy="1143000"/>
          </a:xfrm>
        </p:spPr>
        <p:txBody>
          <a:bodyPr anchor="ctr">
            <a:noAutofit/>
          </a:bodyPr>
          <a:lstStyle>
            <a:lvl1pPr>
              <a:defRPr sz="2400" cap="all"/>
            </a:lvl1pPr>
          </a:lstStyle>
          <a:p>
            <a:r>
              <a:rPr lang="fr-FR" dirty="0"/>
              <a:t>Titre du sommaire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8743">
            <a:off x="7810965" y="203995"/>
            <a:ext cx="652713" cy="69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199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>
            <a:extLst>
              <a:ext uri="{FF2B5EF4-FFF2-40B4-BE49-F238E27FC236}">
                <a16:creationId xmlns:a16="http://schemas.microsoft.com/office/drawing/2014/main" id="{3956B0AF-F9F5-A24F-89F5-766495A3820D}"/>
              </a:ext>
            </a:extLst>
          </p:cNvPr>
          <p:cNvSpPr/>
          <p:nvPr userDrawn="1"/>
        </p:nvSpPr>
        <p:spPr>
          <a:xfrm rot="10800000">
            <a:off x="0" y="1"/>
            <a:ext cx="9144000" cy="576000"/>
          </a:xfrm>
          <a:prstGeom prst="rtTriangle">
            <a:avLst/>
          </a:prstGeom>
          <a:solidFill>
            <a:srgbClr val="0D5E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F8A3ADC-D836-A14D-AD34-8801E6ADF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1230273-1DE2-7A4C-9880-F221AF49B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BEC-4D63-C844-A379-BE1BA1814F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D1EE82C-5673-9741-ABFD-649CC65116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932279"/>
            <a:ext cx="8229600" cy="4000930"/>
          </a:xfrm>
        </p:spPr>
        <p:txBody>
          <a:bodyPr numCol="2"/>
          <a:lstStyle>
            <a:lvl1pPr marL="0" marR="0" indent="-180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B2E81"/>
              </a:buClr>
              <a:buSzTx/>
              <a:buFont typeface="+mj-lt"/>
              <a:buAutoNum type="arabicPeriod"/>
              <a:tabLst/>
              <a:defRPr b="1"/>
            </a:lvl1pPr>
            <a:lvl2pPr marL="1800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pPr marL="0" marR="0" lvl="0" indent="-180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B2E8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PREMIER NIVEAU = TITRE PARTIE</a:t>
            </a:r>
          </a:p>
          <a:p>
            <a:pPr marL="1800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XX – numéro page et titre sous partie</a:t>
            </a:r>
          </a:p>
          <a:p>
            <a:pPr marL="1800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XX – numéro page et titre sous partie</a:t>
            </a:r>
          </a:p>
          <a:p>
            <a:pPr marL="1800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XX – numéro page et titre sous partie</a:t>
            </a:r>
          </a:p>
          <a:p>
            <a:pPr marL="1800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XX – numéro page et titre sous partie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DBC29E6-2965-C843-B887-36FA40DC6E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03226"/>
            <a:ext cx="8229600" cy="1143000"/>
          </a:xfrm>
        </p:spPr>
        <p:txBody>
          <a:bodyPr anchor="ctr">
            <a:noAutofit/>
          </a:bodyPr>
          <a:lstStyle>
            <a:lvl1pPr algn="l">
              <a:defRPr sz="2400" cap="all"/>
            </a:lvl1pPr>
          </a:lstStyle>
          <a:p>
            <a:r>
              <a:rPr lang="fr-FR" dirty="0"/>
              <a:t>Titre du sommaire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8743">
            <a:off x="7810965" y="203995"/>
            <a:ext cx="652713" cy="69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317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artie sans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lipse 18">
            <a:extLst>
              <a:ext uri="{FF2B5EF4-FFF2-40B4-BE49-F238E27FC236}">
                <a16:creationId xmlns:a16="http://schemas.microsoft.com/office/drawing/2014/main" id="{64264546-A178-CA49-BFA2-486ED152AEC4}"/>
              </a:ext>
            </a:extLst>
          </p:cNvPr>
          <p:cNvSpPr/>
          <p:nvPr userDrawn="1"/>
        </p:nvSpPr>
        <p:spPr>
          <a:xfrm>
            <a:off x="682751" y="2036433"/>
            <a:ext cx="2744280" cy="2741190"/>
          </a:xfrm>
          <a:prstGeom prst="ellipse">
            <a:avLst/>
          </a:prstGeom>
          <a:solidFill>
            <a:srgbClr val="0D5EA9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9" name="Triangle rectangle 8"/>
          <p:cNvSpPr/>
          <p:nvPr userDrawn="1"/>
        </p:nvSpPr>
        <p:spPr>
          <a:xfrm rot="10800000" flipH="1">
            <a:off x="0" y="-3"/>
            <a:ext cx="6678048" cy="4937872"/>
          </a:xfrm>
          <a:prstGeom prst="rtTriangle">
            <a:avLst/>
          </a:prstGeom>
          <a:solidFill>
            <a:srgbClr val="0D5E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/>
          <p:cNvSpPr>
            <a:spLocks noGrp="1" noChangeAspect="1"/>
          </p:cNvSpPr>
          <p:nvPr>
            <p:ph type="ctrTitle" hasCustomPrompt="1"/>
          </p:nvPr>
        </p:nvSpPr>
        <p:spPr>
          <a:xfrm>
            <a:off x="3594988" y="3180525"/>
            <a:ext cx="5091812" cy="819532"/>
          </a:xfrm>
        </p:spPr>
        <p:txBody>
          <a:bodyPr lIns="0" tIns="0" rIns="0" bIns="0" anchor="b">
            <a:normAutofit/>
          </a:bodyPr>
          <a:lstStyle>
            <a:lvl1pPr>
              <a:defRPr sz="2800"/>
            </a:lvl1pPr>
          </a:lstStyle>
          <a:p>
            <a:r>
              <a:rPr lang="fr-FR" dirty="0"/>
              <a:t>Titre 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FCE94E8-739B-E140-9ABA-956F84534469}"/>
              </a:ext>
            </a:extLst>
          </p:cNvPr>
          <p:cNvSpPr/>
          <p:nvPr userDrawn="1"/>
        </p:nvSpPr>
        <p:spPr>
          <a:xfrm>
            <a:off x="807491" y="2161033"/>
            <a:ext cx="2494800" cy="249199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DB37CACF-E8B5-944C-BC50-2CD601C7B194}"/>
              </a:ext>
            </a:extLst>
          </p:cNvPr>
          <p:cNvSpPr/>
          <p:nvPr userDrawn="1"/>
        </p:nvSpPr>
        <p:spPr>
          <a:xfrm>
            <a:off x="1032083" y="2384628"/>
            <a:ext cx="2045616" cy="20448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DF2F-1454-6345-8509-D6A80A24A364}" type="slidenum">
              <a:rPr lang="fr-FR" smtClean="0"/>
              <a:t>‹N°›</a:t>
            </a:fld>
            <a:endParaRPr lang="fr-FR"/>
          </a:p>
        </p:txBody>
      </p:sp>
      <p:sp>
        <p:nvSpPr>
          <p:cNvPr id="22" name="Forme libre 21">
            <a:extLst>
              <a:ext uri="{FF2B5EF4-FFF2-40B4-BE49-F238E27FC236}">
                <a16:creationId xmlns:a16="http://schemas.microsoft.com/office/drawing/2014/main" id="{F381C3A5-DACC-F14A-AE51-D2ED413054D9}"/>
              </a:ext>
            </a:extLst>
          </p:cNvPr>
          <p:cNvSpPr/>
          <p:nvPr userDrawn="1"/>
        </p:nvSpPr>
        <p:spPr>
          <a:xfrm>
            <a:off x="1052513" y="2667000"/>
            <a:ext cx="2085975" cy="1843088"/>
          </a:xfrm>
          <a:custGeom>
            <a:avLst/>
            <a:gdLst>
              <a:gd name="connsiteX0" fmla="*/ 2009775 w 2085975"/>
              <a:gd name="connsiteY0" fmla="*/ 0 h 1843088"/>
              <a:gd name="connsiteX1" fmla="*/ 0 w 2085975"/>
              <a:gd name="connsiteY1" fmla="*/ 1490663 h 1843088"/>
              <a:gd name="connsiteX2" fmla="*/ 628650 w 2085975"/>
              <a:gd name="connsiteY2" fmla="*/ 1766888 h 1843088"/>
              <a:gd name="connsiteX3" fmla="*/ 1447800 w 2085975"/>
              <a:gd name="connsiteY3" fmla="*/ 1843088 h 1843088"/>
              <a:gd name="connsiteX4" fmla="*/ 1771650 w 2085975"/>
              <a:gd name="connsiteY4" fmla="*/ 1519238 h 1843088"/>
              <a:gd name="connsiteX5" fmla="*/ 2019300 w 2085975"/>
              <a:gd name="connsiteY5" fmla="*/ 1190625 h 1843088"/>
              <a:gd name="connsiteX6" fmla="*/ 2085975 w 2085975"/>
              <a:gd name="connsiteY6" fmla="*/ 762000 h 1843088"/>
              <a:gd name="connsiteX7" fmla="*/ 2009775 w 2085975"/>
              <a:gd name="connsiteY7" fmla="*/ 0 h 1843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975" h="1843088">
                <a:moveTo>
                  <a:pt x="2009775" y="0"/>
                </a:moveTo>
                <a:lnTo>
                  <a:pt x="0" y="1490663"/>
                </a:lnTo>
                <a:lnTo>
                  <a:pt x="628650" y="1766888"/>
                </a:lnTo>
                <a:lnTo>
                  <a:pt x="1447800" y="1843088"/>
                </a:lnTo>
                <a:lnTo>
                  <a:pt x="1771650" y="1519238"/>
                </a:lnTo>
                <a:lnTo>
                  <a:pt x="2019300" y="1190625"/>
                </a:lnTo>
                <a:lnTo>
                  <a:pt x="2085975" y="762000"/>
                </a:lnTo>
                <a:lnTo>
                  <a:pt x="200977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ous-titre 2"/>
          <p:cNvSpPr>
            <a:spLocks noGrp="1"/>
          </p:cNvSpPr>
          <p:nvPr>
            <p:ph type="subTitle" idx="1"/>
          </p:nvPr>
        </p:nvSpPr>
        <p:spPr>
          <a:xfrm>
            <a:off x="3594987" y="4009070"/>
            <a:ext cx="5091813" cy="394888"/>
          </a:xfrm>
        </p:spPr>
        <p:txBody>
          <a:bodyPr/>
          <a:lstStyle/>
          <a:p>
            <a:endParaRPr lang="fr-FR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513928" y="4009070"/>
            <a:ext cx="0" cy="394888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073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angle rectangle 11">
            <a:extLst>
              <a:ext uri="{FF2B5EF4-FFF2-40B4-BE49-F238E27FC236}">
                <a16:creationId xmlns:a16="http://schemas.microsoft.com/office/drawing/2014/main" id="{490D7160-EB15-054F-B1FD-4DE5C38D0A6B}"/>
              </a:ext>
            </a:extLst>
          </p:cNvPr>
          <p:cNvSpPr/>
          <p:nvPr userDrawn="1"/>
        </p:nvSpPr>
        <p:spPr>
          <a:xfrm rot="10800000">
            <a:off x="0" y="1"/>
            <a:ext cx="9144000" cy="576000"/>
          </a:xfrm>
          <a:prstGeom prst="rtTriangle">
            <a:avLst/>
          </a:prstGeom>
          <a:solidFill>
            <a:srgbClr val="0D5E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BEC-4D63-C844-A379-BE1BA1814F01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604800"/>
            <a:ext cx="8229600" cy="1143000"/>
          </a:xfrm>
        </p:spPr>
        <p:txBody>
          <a:bodyPr anchor="ctr">
            <a:normAutofit/>
          </a:bodyPr>
          <a:lstStyle>
            <a:lvl1pPr algn="l">
              <a:defRPr sz="2400" cap="all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>
          <a:xfrm>
            <a:off x="448013" y="1928908"/>
            <a:ext cx="2628000" cy="4008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  <a:lvl2pPr marL="9525" indent="0">
              <a:tabLst/>
              <a:defRPr sz="1100"/>
            </a:lvl2pPr>
            <a:lvl3pPr>
              <a:buClr>
                <a:schemeClr val="accent2"/>
              </a:buClr>
              <a:defRPr/>
            </a:lvl3pPr>
            <a:lvl5pPr marL="311150" indent="-171450">
              <a:buFont typeface="Courier New" panose="02070309020205020404" pitchFamily="49" charset="0"/>
              <a:buChar char="o"/>
              <a:tabLst/>
              <a:defRPr/>
            </a:lvl5pPr>
          </a:lstStyle>
          <a:p>
            <a:pPr lvl="0"/>
            <a:r>
              <a:rPr lang="fr-FR" dirty="0"/>
              <a:t>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4"/>
            <a:r>
              <a:rPr lang="fr-FR" dirty="0"/>
              <a:t>Quatrième niveau</a:t>
            </a:r>
          </a:p>
        </p:txBody>
      </p:sp>
      <p:sp>
        <p:nvSpPr>
          <p:cNvPr id="14" name="Espace réservé du texte 9">
            <a:extLst>
              <a:ext uri="{FF2B5EF4-FFF2-40B4-BE49-F238E27FC236}">
                <a16:creationId xmlns:a16="http://schemas.microsoft.com/office/drawing/2014/main" id="{2FF561C4-0383-6A4F-BA38-64ADE94BE0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53406" y="1928905"/>
            <a:ext cx="2628000" cy="4008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  <a:lvl2pPr marL="9525" indent="0">
              <a:tabLst/>
              <a:defRPr sz="1100"/>
            </a:lvl2pPr>
            <a:lvl3pPr>
              <a:buClr>
                <a:schemeClr val="accent2"/>
              </a:buClr>
              <a:defRPr/>
            </a:lvl3pPr>
            <a:lvl5pPr marL="311150" indent="-171450">
              <a:buFont typeface="Courier New" panose="02070309020205020404" pitchFamily="49" charset="0"/>
              <a:buChar char="o"/>
              <a:tabLst/>
              <a:defRPr/>
            </a:lvl5pPr>
          </a:lstStyle>
          <a:p>
            <a:pPr lvl="0"/>
            <a:r>
              <a:rPr lang="fr-FR" dirty="0"/>
              <a:t>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4"/>
            <a:r>
              <a:rPr lang="fr-FR" dirty="0"/>
              <a:t>Quatrième niveau</a:t>
            </a:r>
          </a:p>
        </p:txBody>
      </p:sp>
      <p:sp>
        <p:nvSpPr>
          <p:cNvPr id="16" name="Espace réservé du texte 9">
            <a:extLst>
              <a:ext uri="{FF2B5EF4-FFF2-40B4-BE49-F238E27FC236}">
                <a16:creationId xmlns:a16="http://schemas.microsoft.com/office/drawing/2014/main" id="{ECE0C3C7-E485-574C-BAD9-D6DB47E14E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58800" y="1928904"/>
            <a:ext cx="2628000" cy="4008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  <a:lvl2pPr marL="9525" indent="0">
              <a:tabLst/>
              <a:defRPr sz="1100"/>
            </a:lvl2pPr>
            <a:lvl3pPr>
              <a:buClr>
                <a:schemeClr val="accent2"/>
              </a:buClr>
              <a:defRPr/>
            </a:lvl3pPr>
            <a:lvl5pPr marL="311150" indent="-171450">
              <a:buFont typeface="Courier New" panose="02070309020205020404" pitchFamily="49" charset="0"/>
              <a:buChar char="o"/>
              <a:tabLst/>
              <a:defRPr/>
            </a:lvl5pPr>
          </a:lstStyle>
          <a:p>
            <a:pPr lvl="0"/>
            <a:r>
              <a:rPr lang="fr-FR" dirty="0"/>
              <a:t>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4"/>
            <a:r>
              <a:rPr lang="fr-FR" dirty="0"/>
              <a:t>Quatrième niveau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8743">
            <a:off x="7810965" y="203995"/>
            <a:ext cx="652713" cy="69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033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iangle rectangle 18">
            <a:extLst>
              <a:ext uri="{FF2B5EF4-FFF2-40B4-BE49-F238E27FC236}">
                <a16:creationId xmlns:a16="http://schemas.microsoft.com/office/drawing/2014/main" id="{FE625D22-B472-D04A-801C-A246F5BC34C6}"/>
              </a:ext>
            </a:extLst>
          </p:cNvPr>
          <p:cNvSpPr/>
          <p:nvPr userDrawn="1"/>
        </p:nvSpPr>
        <p:spPr>
          <a:xfrm rot="10800000">
            <a:off x="0" y="1"/>
            <a:ext cx="9144000" cy="576000"/>
          </a:xfrm>
          <a:prstGeom prst="rtTriangle">
            <a:avLst/>
          </a:prstGeom>
          <a:solidFill>
            <a:srgbClr val="0D5E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BEC-4D63-C844-A379-BE1BA1814F01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A5A5C0A4-8130-B54E-B676-1F24BF45CD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04800"/>
            <a:ext cx="8229600" cy="1143000"/>
          </a:xfrm>
        </p:spPr>
        <p:txBody>
          <a:bodyPr anchor="ctr">
            <a:normAutofit/>
          </a:bodyPr>
          <a:lstStyle>
            <a:lvl1pPr algn="l">
              <a:defRPr sz="2400" cap="all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5" name="Espace réservé pour une image  16">
            <a:extLst>
              <a:ext uri="{FF2B5EF4-FFF2-40B4-BE49-F238E27FC236}">
                <a16:creationId xmlns:a16="http://schemas.microsoft.com/office/drawing/2014/main" id="{7B664CE3-620D-BD44-9A3D-BB729000808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58799" y="1928908"/>
            <a:ext cx="2628001" cy="400806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43BD9E79-A4CE-AE47-83CA-794879621B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8013" y="1928907"/>
            <a:ext cx="2628000" cy="4008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  <a:lvl2pPr marL="9525" indent="0">
              <a:tabLst/>
              <a:defRPr sz="1100"/>
            </a:lvl2pPr>
            <a:lvl3pPr>
              <a:buClr>
                <a:schemeClr val="accent2"/>
              </a:buClr>
              <a:defRPr/>
            </a:lvl3pPr>
            <a:lvl5pPr marL="311150" indent="-171450">
              <a:buFont typeface="Courier New" panose="02070309020205020404" pitchFamily="49" charset="0"/>
              <a:buChar char="o"/>
              <a:tabLst/>
              <a:defRPr/>
            </a:lvl5pPr>
          </a:lstStyle>
          <a:p>
            <a:pPr lvl="0"/>
            <a:r>
              <a:rPr lang="fr-FR" dirty="0"/>
              <a:t>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4"/>
            <a:r>
              <a:rPr lang="fr-FR" dirty="0"/>
              <a:t>Quatrième niveau</a:t>
            </a:r>
          </a:p>
        </p:txBody>
      </p:sp>
      <p:sp>
        <p:nvSpPr>
          <p:cNvPr id="14" name="Espace réservé du texte 9">
            <a:extLst>
              <a:ext uri="{FF2B5EF4-FFF2-40B4-BE49-F238E27FC236}">
                <a16:creationId xmlns:a16="http://schemas.microsoft.com/office/drawing/2014/main" id="{4FE0198B-DA44-EA4E-8AF6-CBD0D67752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53406" y="1928907"/>
            <a:ext cx="2628000" cy="4008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  <a:lvl2pPr marL="9525" indent="0">
              <a:tabLst/>
              <a:defRPr sz="1100"/>
            </a:lvl2pPr>
            <a:lvl3pPr>
              <a:buClr>
                <a:schemeClr val="accent2"/>
              </a:buClr>
              <a:defRPr/>
            </a:lvl3pPr>
            <a:lvl5pPr marL="311150" indent="-171450">
              <a:buFont typeface="Courier New" panose="02070309020205020404" pitchFamily="49" charset="0"/>
              <a:buChar char="o"/>
              <a:tabLst/>
              <a:defRPr/>
            </a:lvl5pPr>
          </a:lstStyle>
          <a:p>
            <a:pPr lvl="0"/>
            <a:r>
              <a:rPr lang="fr-FR" dirty="0"/>
              <a:t>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4"/>
            <a:r>
              <a:rPr lang="fr-FR" dirty="0"/>
              <a:t>Quatrième niveau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8743">
            <a:off x="7810965" y="203995"/>
            <a:ext cx="652713" cy="69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037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fr-FR" dirty="0"/>
              <a:t>Cliquer et modifier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marL="342900" marR="0" lvl="4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/>
              <a:t>Troisième niveau</a:t>
            </a:r>
          </a:p>
          <a:p>
            <a:pPr lvl="1"/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70C0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Titre du document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70C0"/>
                </a:solidFill>
                <a:latin typeface="Arial"/>
                <a:cs typeface="Arial"/>
              </a:defRPr>
            </a:lvl1pPr>
          </a:lstStyle>
          <a:p>
            <a:fld id="{8D80BBEC-4D63-C844-A379-BE1BA1814F0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 descr="LOGO ASS MAL.pn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386" y="6074322"/>
            <a:ext cx="1206397" cy="590888"/>
          </a:xfrm>
          <a:prstGeom prst="rect">
            <a:avLst/>
          </a:prstGeom>
        </p:spPr>
      </p:pic>
      <p:pic>
        <p:nvPicPr>
          <p:cNvPr id="1026" name="Picture 2" descr="RÃ©sultat de recherche d'images pour &quot;logo assurance maladie&quot;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692" y="6057835"/>
            <a:ext cx="1339784" cy="66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50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3" r:id="rId2"/>
    <p:sldLayoutId id="2147483709" r:id="rId3"/>
    <p:sldLayoutId id="2147483710" r:id="rId4"/>
    <p:sldLayoutId id="2147483702" r:id="rId5"/>
    <p:sldLayoutId id="2147483701" r:id="rId6"/>
    <p:sldLayoutId id="2147483696" r:id="rId7"/>
    <p:sldLayoutId id="2147483663" r:id="rId8"/>
    <p:sldLayoutId id="2147483666" r:id="rId9"/>
    <p:sldLayoutId id="2147483704" r:id="rId10"/>
    <p:sldLayoutId id="2147483705" r:id="rId11"/>
    <p:sldLayoutId id="2147483673" r:id="rId12"/>
    <p:sldLayoutId id="2147483697" r:id="rId13"/>
    <p:sldLayoutId id="2147483700" r:id="rId14"/>
    <p:sldLayoutId id="2147483699" r:id="rId15"/>
    <p:sldLayoutId id="2147483706" r:id="rId16"/>
    <p:sldLayoutId id="214748371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kern="1200" cap="all">
          <a:solidFill>
            <a:schemeClr val="tx1"/>
          </a:solidFill>
          <a:latin typeface="Arial Black"/>
          <a:ea typeface="+mj-ea"/>
          <a:cs typeface="Arial Black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chemeClr val="accent2"/>
        </a:buClr>
        <a:buFont typeface="+mj-lt"/>
        <a:buNone/>
        <a:defRPr sz="1400" kern="1200">
          <a:solidFill>
            <a:schemeClr val="accent2"/>
          </a:solidFill>
          <a:latin typeface="Arial"/>
          <a:ea typeface="+mn-ea"/>
          <a:cs typeface="Arial"/>
        </a:defRPr>
      </a:lvl1pPr>
      <a:lvl2pPr marL="9525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None/>
        <a:tabLst/>
        <a:defRPr sz="1100" kern="1200">
          <a:solidFill>
            <a:schemeClr val="accent3"/>
          </a:solidFill>
          <a:latin typeface="Arial"/>
          <a:ea typeface="+mn-ea"/>
          <a:cs typeface="Arial"/>
        </a:defRPr>
      </a:lvl2pPr>
      <a:lvl3pPr marL="171450" indent="-171450" algn="l" defTabSz="4572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accent3"/>
          </a:solidFill>
          <a:latin typeface="Arial"/>
          <a:ea typeface="+mn-ea"/>
          <a:cs typeface="Arial"/>
        </a:defRPr>
      </a:lvl3pPr>
      <a:lvl4pPr marL="493713" indent="0" algn="l" defTabSz="457200" rtl="0" eaLnBrk="1" latinLnBrk="0" hangingPunct="1">
        <a:spcBef>
          <a:spcPct val="20000"/>
        </a:spcBef>
        <a:buClr>
          <a:schemeClr val="accent2"/>
        </a:buClr>
        <a:buFont typeface="Courier New" panose="02070309020205020404" pitchFamily="49" charset="0"/>
        <a:buChar char="o"/>
        <a:tabLst/>
        <a:defRPr sz="1000" kern="1200">
          <a:solidFill>
            <a:schemeClr val="accent3"/>
          </a:solidFill>
          <a:latin typeface="Arial"/>
          <a:ea typeface="+mn-ea"/>
          <a:cs typeface="Arial"/>
        </a:defRPr>
      </a:lvl4pPr>
      <a:lvl5pPr marL="171450" indent="-1714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1000" kern="1200">
          <a:solidFill>
            <a:schemeClr val="accent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eli.fr/paris/assure/actualites/cas-contact-ouverture-dun-nouveau-teleservice-pour-demander-un-arret-de-travail-en-lign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29.png"/><Relationship Id="rId4" Type="http://schemas.openxmlformats.org/officeDocument/2006/relationships/image" Target="../media/image4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34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36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37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6.png"/><Relationship Id="rId7" Type="http://schemas.microsoft.com/office/2007/relationships/hdphoto" Target="../media/hdphoto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microsoft.com/office/2007/relationships/hdphoto" Target="../media/hdphoto2.wdp"/><Relationship Id="rId4" Type="http://schemas.openxmlformats.org/officeDocument/2006/relationships/image" Target="../media/image37.png"/><Relationship Id="rId9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jpeg"/><Relationship Id="rId5" Type="http://schemas.openxmlformats.org/officeDocument/2006/relationships/image" Target="../media/image17.png"/><Relationship Id="rId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eli.fr/sites/default/files/Documents/708379/document/guide-covid-conseils-bonnes-pratiques-employeur_assurance-maladie_12112020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hyperlink" Target="https://www.ameli.fr/sites/default/files/Documents/708778/document/guide-covid-conseils-bonnes-pratiques-salaries_assurance-maladie_12112020_0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F1185D-C5EC-8643-82CA-C369658710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dirty="0"/>
              <a:t>FLASH ACTU COVID	</a:t>
            </a:r>
            <a:br>
              <a:rPr lang="fr-FR" dirty="0"/>
            </a:br>
            <a:r>
              <a:rPr lang="fr-FR" dirty="0"/>
              <a:t>22 janvier 2021				   </a:t>
            </a:r>
            <a:endParaRPr lang="fr-FR" sz="6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999E6F8-5C3A-E547-975B-00F4A2A1A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2468" y="4864437"/>
            <a:ext cx="5075597" cy="507563"/>
          </a:xfrm>
        </p:spPr>
        <p:txBody>
          <a:bodyPr>
            <a:normAutofit/>
          </a:bodyPr>
          <a:lstStyle/>
          <a:p>
            <a:r>
              <a:rPr lang="fr-FR" dirty="0"/>
              <a:t>L’Assurance Maladie avec vous !</a:t>
            </a:r>
          </a:p>
        </p:txBody>
      </p:sp>
      <p:pic>
        <p:nvPicPr>
          <p:cNvPr id="5" name="Picture 2" descr="RÃ©sultat de recherche d'images pour &quot;logo assurance maladi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692" y="6057835"/>
            <a:ext cx="1339784" cy="66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639" y="4864438"/>
            <a:ext cx="1112660" cy="1354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63773" y="6619166"/>
            <a:ext cx="5882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Document de présentation pour information uniquement </a:t>
            </a:r>
          </a:p>
        </p:txBody>
      </p:sp>
    </p:spTree>
    <p:extLst>
      <p:ext uri="{BB962C8B-B14F-4D97-AF65-F5344CB8AC3E}">
        <p14:creationId xmlns:p14="http://schemas.microsoft.com/office/powerpoint/2010/main" val="401804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BEC-4D63-C844-A379-BE1BA1814F01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86969" y="206106"/>
            <a:ext cx="8229600" cy="1143000"/>
          </a:xfrm>
        </p:spPr>
        <p:txBody>
          <a:bodyPr/>
          <a:lstStyle/>
          <a:p>
            <a:r>
              <a:rPr lang="fr-FR" b="1" dirty="0"/>
              <a:t>Nouveauté 2021 : Isoler plus vite</a:t>
            </a:r>
          </a:p>
        </p:txBody>
      </p:sp>
      <p:sp>
        <p:nvSpPr>
          <p:cNvPr id="7" name="Espace réservé du texte 5"/>
          <p:cNvSpPr>
            <a:spLocks noGrp="1"/>
          </p:cNvSpPr>
          <p:nvPr/>
        </p:nvSpPr>
        <p:spPr>
          <a:xfrm>
            <a:off x="10072" y="1094721"/>
            <a:ext cx="9123856" cy="374038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1400" b="1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319088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2pPr>
            <a:lvl3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3pPr>
            <a:lvl4pPr marL="493713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tabLst/>
              <a:defRPr sz="1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4pPr>
            <a:lvl5pPr marL="171450" indent="-1714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	Avec le service « isolement»  dans declare-ameli pour tous vos salariés !</a:t>
            </a:r>
          </a:p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800" dirty="0">
                <a:solidFill>
                  <a:srgbClr val="08A1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Le dispositif concerne maintenant le patient symptomatique</a:t>
            </a:r>
          </a:p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grpSp>
        <p:nvGrpSpPr>
          <p:cNvPr id="8" name="Group 12">
            <a:extLst>
              <a:ext uri="{FF2B5EF4-FFF2-40B4-BE49-F238E27FC236}">
                <a16:creationId xmlns:a16="http://schemas.microsoft.com/office/drawing/2014/main" id="{9968DA16-B608-4A6C-9ABB-1D55B74FD07A}"/>
              </a:ext>
            </a:extLst>
          </p:cNvPr>
          <p:cNvGrpSpPr/>
          <p:nvPr/>
        </p:nvGrpSpPr>
        <p:grpSpPr>
          <a:xfrm>
            <a:off x="4301769" y="2468856"/>
            <a:ext cx="3084316" cy="3410313"/>
            <a:chOff x="731078" y="2177332"/>
            <a:chExt cx="2517913" cy="3119562"/>
          </a:xfrm>
        </p:grpSpPr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153FC527-9515-4659-9557-75071251399D}"/>
                </a:ext>
              </a:extLst>
            </p:cNvPr>
            <p:cNvSpPr/>
            <p:nvPr/>
          </p:nvSpPr>
          <p:spPr>
            <a:xfrm>
              <a:off x="731078" y="2177332"/>
              <a:ext cx="2517913" cy="3119562"/>
            </a:xfrm>
            <a:prstGeom prst="roundRect">
              <a:avLst>
                <a:gd name="adj" fmla="val 4035"/>
              </a:avLst>
            </a:prstGeom>
            <a:solidFill>
              <a:srgbClr val="0C4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0000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En cas de symptômes, </a:t>
              </a:r>
            </a:p>
            <a:p>
              <a:pPr lvl="0"/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- Téléconsultation d’abord</a:t>
              </a:r>
            </a:p>
            <a:p>
              <a:pPr lvl="0"/>
              <a:r>
                <a:rPr lang="fr-FR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sans arrêt de travail</a:t>
              </a:r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/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/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Que l’on soit :</a:t>
              </a:r>
            </a:p>
            <a:p>
              <a:r>
                <a:rPr lang="fr-FR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cas contact / patient-zéro  - patient symptomatique</a:t>
              </a:r>
            </a:p>
            <a:p>
              <a:pPr lvl="0"/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Tout se passe en ligne </a:t>
              </a:r>
              <a:endParaRPr lang="fr-FR" dirty="0"/>
            </a:p>
          </p:txBody>
        </p:sp>
        <p:sp>
          <p:nvSpPr>
            <p:cNvPr id="10" name="Freeform: Shape 8">
              <a:extLst>
                <a:ext uri="{FF2B5EF4-FFF2-40B4-BE49-F238E27FC236}">
                  <a16:creationId xmlns:a16="http://schemas.microsoft.com/office/drawing/2014/main" id="{73F5C3F7-6DBE-4C5F-B497-BA094BC7D989}"/>
                </a:ext>
              </a:extLst>
            </p:cNvPr>
            <p:cNvSpPr/>
            <p:nvPr/>
          </p:nvSpPr>
          <p:spPr>
            <a:xfrm>
              <a:off x="731078" y="2177332"/>
              <a:ext cx="2517913" cy="1020405"/>
            </a:xfrm>
            <a:custGeom>
              <a:avLst/>
              <a:gdLst>
                <a:gd name="connsiteX0" fmla="*/ 106857 w 2517913"/>
                <a:gd name="connsiteY0" fmla="*/ 0 h 1020405"/>
                <a:gd name="connsiteX1" fmla="*/ 2411056 w 2517913"/>
                <a:gd name="connsiteY1" fmla="*/ 0 h 1020405"/>
                <a:gd name="connsiteX2" fmla="*/ 2517913 w 2517913"/>
                <a:gd name="connsiteY2" fmla="*/ 106857 h 1020405"/>
                <a:gd name="connsiteX3" fmla="*/ 2517913 w 2517913"/>
                <a:gd name="connsiteY3" fmla="*/ 804405 h 1020405"/>
                <a:gd name="connsiteX4" fmla="*/ 1442517 w 2517913"/>
                <a:gd name="connsiteY4" fmla="*/ 804405 h 1020405"/>
                <a:gd name="connsiteX5" fmla="*/ 1258957 w 2517913"/>
                <a:gd name="connsiteY5" fmla="*/ 1020405 h 1020405"/>
                <a:gd name="connsiteX6" fmla="*/ 1075397 w 2517913"/>
                <a:gd name="connsiteY6" fmla="*/ 804405 h 1020405"/>
                <a:gd name="connsiteX7" fmla="*/ 0 w 2517913"/>
                <a:gd name="connsiteY7" fmla="*/ 804405 h 1020405"/>
                <a:gd name="connsiteX8" fmla="*/ 0 w 2517913"/>
                <a:gd name="connsiteY8" fmla="*/ 106857 h 1020405"/>
                <a:gd name="connsiteX9" fmla="*/ 106857 w 2517913"/>
                <a:gd name="connsiteY9" fmla="*/ 0 h 102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17913" h="1020405">
                  <a:moveTo>
                    <a:pt x="106857" y="0"/>
                  </a:moveTo>
                  <a:lnTo>
                    <a:pt x="2411056" y="0"/>
                  </a:lnTo>
                  <a:cubicBezTo>
                    <a:pt x="2470071" y="0"/>
                    <a:pt x="2517913" y="47842"/>
                    <a:pt x="2517913" y="106857"/>
                  </a:cubicBezTo>
                  <a:lnTo>
                    <a:pt x="2517913" y="804405"/>
                  </a:lnTo>
                  <a:lnTo>
                    <a:pt x="1442517" y="804405"/>
                  </a:lnTo>
                  <a:lnTo>
                    <a:pt x="1258957" y="1020405"/>
                  </a:lnTo>
                  <a:lnTo>
                    <a:pt x="1075397" y="804405"/>
                  </a:lnTo>
                  <a:lnTo>
                    <a:pt x="0" y="804405"/>
                  </a:lnTo>
                  <a:lnTo>
                    <a:pt x="0" y="106857"/>
                  </a:lnTo>
                  <a:cubicBezTo>
                    <a:pt x="0" y="47842"/>
                    <a:pt x="47842" y="0"/>
                    <a:pt x="106857" y="0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3">
            <a:extLst>
              <a:ext uri="{FF2B5EF4-FFF2-40B4-BE49-F238E27FC236}">
                <a16:creationId xmlns:a16="http://schemas.microsoft.com/office/drawing/2014/main" id="{C20F1C21-EE7C-47A4-8FB4-09D0C792AFD5}"/>
              </a:ext>
            </a:extLst>
          </p:cNvPr>
          <p:cNvGrpSpPr/>
          <p:nvPr/>
        </p:nvGrpSpPr>
        <p:grpSpPr>
          <a:xfrm>
            <a:off x="550643" y="2468857"/>
            <a:ext cx="3105366" cy="3410312"/>
            <a:chOff x="3468388" y="2177332"/>
            <a:chExt cx="2517914" cy="3119562"/>
          </a:xfrm>
        </p:grpSpPr>
        <p:sp>
          <p:nvSpPr>
            <p:cNvPr id="12" name="Rectangle: Rounded Corners 5">
              <a:extLst>
                <a:ext uri="{FF2B5EF4-FFF2-40B4-BE49-F238E27FC236}">
                  <a16:creationId xmlns:a16="http://schemas.microsoft.com/office/drawing/2014/main" id="{6864068C-75D6-4551-909D-E1846EB9E02C}"/>
                </a:ext>
              </a:extLst>
            </p:cNvPr>
            <p:cNvSpPr/>
            <p:nvPr/>
          </p:nvSpPr>
          <p:spPr>
            <a:xfrm>
              <a:off x="3468390" y="2177332"/>
              <a:ext cx="2517912" cy="3119562"/>
            </a:xfrm>
            <a:prstGeom prst="roundRect">
              <a:avLst>
                <a:gd name="adj" fmla="val 403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0000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just"/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Des services adaptés pour :</a:t>
              </a:r>
            </a:p>
            <a:p>
              <a:pPr lvl="0" algn="just"/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Le cas contact</a:t>
              </a:r>
            </a:p>
            <a:p>
              <a:pPr lvl="0" algn="just"/>
              <a:r>
                <a:rPr lang="fr-FR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 patient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symptomatique</a:t>
              </a:r>
              <a:endParaRPr lang="fr-FR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just"/>
              <a:r>
                <a:rPr lang="fr-FR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Les situations</a:t>
              </a:r>
              <a:r>
                <a:rPr kumimoji="0" lang="fr-FR" sz="18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spécifiques</a:t>
              </a:r>
            </a:p>
            <a:p>
              <a:pPr lvl="0" algn="just"/>
              <a:r>
                <a:rPr kumimoji="0" lang="fr-FR" sz="18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  <a:p>
              <a:pPr lvl="0" algn="just"/>
              <a:r>
                <a:rPr lang="fr-FR" sz="1200" i="1" baseline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 cas de réception</a:t>
              </a:r>
              <a:r>
                <a:rPr lang="fr-FR" sz="1200" i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2 arrêts sur une même période, l’attestation d’isolement délivrée par l’Assurance maladie prime.</a:t>
              </a:r>
              <a:endParaRPr kumimoji="0" lang="fr-FR" sz="120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: Shape 9">
              <a:extLst>
                <a:ext uri="{FF2B5EF4-FFF2-40B4-BE49-F238E27FC236}">
                  <a16:creationId xmlns:a16="http://schemas.microsoft.com/office/drawing/2014/main" id="{C7073125-2023-4484-907B-765844475958}"/>
                </a:ext>
              </a:extLst>
            </p:cNvPr>
            <p:cNvSpPr/>
            <p:nvPr/>
          </p:nvSpPr>
          <p:spPr>
            <a:xfrm>
              <a:off x="3468388" y="2177332"/>
              <a:ext cx="2517913" cy="1020405"/>
            </a:xfrm>
            <a:custGeom>
              <a:avLst/>
              <a:gdLst>
                <a:gd name="connsiteX0" fmla="*/ 106857 w 2517913"/>
                <a:gd name="connsiteY0" fmla="*/ 0 h 1020405"/>
                <a:gd name="connsiteX1" fmla="*/ 2411056 w 2517913"/>
                <a:gd name="connsiteY1" fmla="*/ 0 h 1020405"/>
                <a:gd name="connsiteX2" fmla="*/ 2517913 w 2517913"/>
                <a:gd name="connsiteY2" fmla="*/ 106857 h 1020405"/>
                <a:gd name="connsiteX3" fmla="*/ 2517913 w 2517913"/>
                <a:gd name="connsiteY3" fmla="*/ 804405 h 1020405"/>
                <a:gd name="connsiteX4" fmla="*/ 1442517 w 2517913"/>
                <a:gd name="connsiteY4" fmla="*/ 804405 h 1020405"/>
                <a:gd name="connsiteX5" fmla="*/ 1258957 w 2517913"/>
                <a:gd name="connsiteY5" fmla="*/ 1020405 h 1020405"/>
                <a:gd name="connsiteX6" fmla="*/ 1075397 w 2517913"/>
                <a:gd name="connsiteY6" fmla="*/ 804405 h 1020405"/>
                <a:gd name="connsiteX7" fmla="*/ 0 w 2517913"/>
                <a:gd name="connsiteY7" fmla="*/ 804405 h 1020405"/>
                <a:gd name="connsiteX8" fmla="*/ 0 w 2517913"/>
                <a:gd name="connsiteY8" fmla="*/ 106857 h 1020405"/>
                <a:gd name="connsiteX9" fmla="*/ 106857 w 2517913"/>
                <a:gd name="connsiteY9" fmla="*/ 0 h 102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17913" h="1020405">
                  <a:moveTo>
                    <a:pt x="106857" y="0"/>
                  </a:moveTo>
                  <a:lnTo>
                    <a:pt x="2411056" y="0"/>
                  </a:lnTo>
                  <a:cubicBezTo>
                    <a:pt x="2470071" y="0"/>
                    <a:pt x="2517913" y="47842"/>
                    <a:pt x="2517913" y="106857"/>
                  </a:cubicBezTo>
                  <a:lnTo>
                    <a:pt x="2517913" y="804405"/>
                  </a:lnTo>
                  <a:lnTo>
                    <a:pt x="1442517" y="804405"/>
                  </a:lnTo>
                  <a:lnTo>
                    <a:pt x="1258957" y="1020405"/>
                  </a:lnTo>
                  <a:lnTo>
                    <a:pt x="1075397" y="804405"/>
                  </a:lnTo>
                  <a:lnTo>
                    <a:pt x="0" y="804405"/>
                  </a:lnTo>
                  <a:lnTo>
                    <a:pt x="0" y="106857"/>
                  </a:lnTo>
                  <a:cubicBezTo>
                    <a:pt x="0" y="47842"/>
                    <a:pt x="47842" y="0"/>
                    <a:pt x="106857" y="0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550643" y="2595583"/>
            <a:ext cx="2692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declare ameli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72000" y="2625894"/>
            <a:ext cx="2692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Medecin</a:t>
            </a:r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traitant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710" y="3267276"/>
            <a:ext cx="1729147" cy="1690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163773" y="6619166"/>
            <a:ext cx="5882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Document de présentation pour information uniquement </a:t>
            </a:r>
          </a:p>
        </p:txBody>
      </p:sp>
    </p:spTree>
    <p:extLst>
      <p:ext uri="{BB962C8B-B14F-4D97-AF65-F5344CB8AC3E}">
        <p14:creationId xmlns:p14="http://schemas.microsoft.com/office/powerpoint/2010/main" val="2179590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BEC-4D63-C844-A379-BE1BA1814F01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311894"/>
            <a:ext cx="8229600" cy="1143000"/>
          </a:xfrm>
        </p:spPr>
        <p:txBody>
          <a:bodyPr/>
          <a:lstStyle/>
          <a:p>
            <a:r>
              <a:rPr lang="fr-FR" b="1" dirty="0"/>
              <a:t>Isoler rapidement et mieux protéger</a:t>
            </a:r>
          </a:p>
        </p:txBody>
      </p:sp>
      <p:sp>
        <p:nvSpPr>
          <p:cNvPr id="7" name="Espace réservé du texte 5"/>
          <p:cNvSpPr>
            <a:spLocks noGrp="1"/>
          </p:cNvSpPr>
          <p:nvPr/>
        </p:nvSpPr>
        <p:spPr>
          <a:xfrm>
            <a:off x="457201" y="1216957"/>
            <a:ext cx="8229600" cy="374038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1400" b="1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319088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2pPr>
            <a:lvl3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3pPr>
            <a:lvl4pPr marL="493713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tabLst/>
              <a:defRPr sz="1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4pPr>
            <a:lvl5pPr marL="171450" indent="-1714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« declare-ameli » accessible à tous</a:t>
            </a:r>
          </a:p>
          <a:p>
            <a:endParaRPr lang="fr-F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>
                <a:solidFill>
                  <a:srgbClr val="08A1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Isolement immédiat</a:t>
            </a: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550643" y="2595583"/>
            <a:ext cx="2692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Recours au médecin 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72000" y="2625894"/>
            <a:ext cx="2692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www.declare-ameli.fr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318" y="2188115"/>
            <a:ext cx="5532957" cy="384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à coins arrondis 2"/>
          <p:cNvSpPr/>
          <p:nvPr/>
        </p:nvSpPr>
        <p:spPr>
          <a:xfrm>
            <a:off x="1630496" y="2188115"/>
            <a:ext cx="5633779" cy="2075413"/>
          </a:xfrm>
          <a:prstGeom prst="roundRect">
            <a:avLst/>
          </a:prstGeom>
          <a:noFill/>
          <a:ln w="5080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63773" y="6619166"/>
            <a:ext cx="5882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Document de présentation pour information uniquement </a:t>
            </a:r>
          </a:p>
        </p:txBody>
      </p:sp>
    </p:spTree>
    <p:extLst>
      <p:ext uri="{BB962C8B-B14F-4D97-AF65-F5344CB8AC3E}">
        <p14:creationId xmlns:p14="http://schemas.microsoft.com/office/powerpoint/2010/main" val="1965085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BEC-4D63-C844-A379-BE1BA1814F01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311894"/>
            <a:ext cx="8229600" cy="1143000"/>
          </a:xfrm>
        </p:spPr>
        <p:txBody>
          <a:bodyPr/>
          <a:lstStyle/>
          <a:p>
            <a:r>
              <a:rPr lang="fr-FR" b="1" dirty="0"/>
              <a:t>Prise en charge unique</a:t>
            </a:r>
          </a:p>
        </p:txBody>
      </p:sp>
      <p:sp>
        <p:nvSpPr>
          <p:cNvPr id="7" name="Espace réservé du texte 5"/>
          <p:cNvSpPr>
            <a:spLocks noGrp="1"/>
          </p:cNvSpPr>
          <p:nvPr/>
        </p:nvSpPr>
        <p:spPr>
          <a:xfrm>
            <a:off x="457201" y="1216956"/>
            <a:ext cx="8418442" cy="4319139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1400" b="1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319088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2pPr>
            <a:lvl3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3pPr>
            <a:lvl4pPr marL="493713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tabLst/>
              <a:defRPr sz="1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4pPr>
            <a:lvl5pPr marL="171450" indent="-1714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Indemnités journalières sans carence dès le premier jour</a:t>
            </a:r>
          </a:p>
          <a:p>
            <a:endParaRPr lang="fr-FR" sz="2000" dirty="0">
              <a:solidFill>
                <a:srgbClr val="08A1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>
                <a:solidFill>
                  <a:srgbClr val="08A1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Complément à 100 % par l’employeur pour tous</a:t>
            </a: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b="0" dirty="0">
                <a:solidFill>
                  <a:srgbClr val="0C419A"/>
                </a:solidFill>
              </a:rPr>
              <a:t>- Le maintien de salaire est déterminant pour l’efficacité de l’isolement.</a:t>
            </a:r>
          </a:p>
          <a:p>
            <a:endParaRPr lang="fr-FR" sz="2000" b="0" dirty="0">
              <a:solidFill>
                <a:srgbClr val="0C419A"/>
              </a:solidFill>
            </a:endParaRPr>
          </a:p>
          <a:p>
            <a:r>
              <a:rPr lang="fr-FR" sz="2000" b="0" dirty="0">
                <a:solidFill>
                  <a:srgbClr val="0C419A"/>
                </a:solidFill>
              </a:rPr>
              <a:t>- L’assurance Maladie fait une prise en charge immédiate pour tous.</a:t>
            </a:r>
          </a:p>
          <a:p>
            <a:endParaRPr lang="fr-FR" sz="2000" b="0" dirty="0">
              <a:solidFill>
                <a:srgbClr val="0C419A"/>
              </a:solidFill>
            </a:endParaRPr>
          </a:p>
          <a:p>
            <a:r>
              <a:rPr lang="fr-FR" sz="2000" b="0" dirty="0">
                <a:solidFill>
                  <a:srgbClr val="0C419A"/>
                </a:solidFill>
              </a:rPr>
              <a:t>		Le maintien de salaire par l’employeur évite la perte de revenu.</a:t>
            </a:r>
          </a:p>
          <a:p>
            <a:r>
              <a:rPr lang="fr-FR" sz="2000" b="0" dirty="0">
                <a:solidFill>
                  <a:srgbClr val="0C419A"/>
                </a:solidFill>
              </a:rPr>
              <a:t>		L’isolement est sans conséquences pour le salarié.</a:t>
            </a:r>
          </a:p>
          <a:p>
            <a:endParaRPr lang="fr-FR" sz="2000" b="0" dirty="0">
              <a:solidFill>
                <a:srgbClr val="0C419A"/>
              </a:solidFill>
            </a:endParaRPr>
          </a:p>
          <a:p>
            <a:endParaRPr lang="fr-FR" dirty="0"/>
          </a:p>
        </p:txBody>
      </p:sp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960" y="2216149"/>
            <a:ext cx="692910" cy="49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122" y="1454894"/>
            <a:ext cx="692910" cy="49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1EFF1"/>
              </a:clrFrom>
              <a:clrTo>
                <a:srgbClr val="F1EF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10" y="4193635"/>
            <a:ext cx="1073426" cy="123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63773" y="6619166"/>
            <a:ext cx="5882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Document de présentation pour information uniquement </a:t>
            </a:r>
          </a:p>
        </p:txBody>
      </p:sp>
    </p:spTree>
    <p:extLst>
      <p:ext uri="{BB962C8B-B14F-4D97-AF65-F5344CB8AC3E}">
        <p14:creationId xmlns:p14="http://schemas.microsoft.com/office/powerpoint/2010/main" val="104231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F1185D-C5EC-8643-82CA-C369658710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6334" y="3327764"/>
            <a:ext cx="6015398" cy="1460473"/>
          </a:xfrm>
        </p:spPr>
        <p:txBody>
          <a:bodyPr>
            <a:noAutofit/>
          </a:bodyPr>
          <a:lstStyle/>
          <a:p>
            <a:r>
              <a:rPr lang="fr-FR" dirty="0"/>
              <a:t>        Le cas contact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999E6F8-5C3A-E547-975B-00F4A2A1A7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Le dispositif reste le même</a:t>
            </a:r>
          </a:p>
        </p:txBody>
      </p:sp>
      <p:pic>
        <p:nvPicPr>
          <p:cNvPr id="5" name="Picture 2" descr="RÃ©sultat de recherche d'images pour &quot;logo assurance maladi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692" y="6057835"/>
            <a:ext cx="1339784" cy="66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833" y="4900912"/>
            <a:ext cx="1369910" cy="131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63773" y="6619166"/>
            <a:ext cx="5882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Document de présentation pour information uniquement </a:t>
            </a:r>
          </a:p>
        </p:txBody>
      </p:sp>
    </p:spTree>
    <p:extLst>
      <p:ext uri="{BB962C8B-B14F-4D97-AF65-F5344CB8AC3E}">
        <p14:creationId xmlns:p14="http://schemas.microsoft.com/office/powerpoint/2010/main" val="2897140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BEC-4D63-C844-A379-BE1BA1814F01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2016088" y="1305843"/>
            <a:ext cx="7127912" cy="2216218"/>
          </a:xfrm>
        </p:spPr>
        <p:txBody>
          <a:bodyPr>
            <a:normAutofit lnSpcReduction="10000"/>
          </a:bodyPr>
          <a:lstStyle/>
          <a:p>
            <a:r>
              <a:rPr lang="fr-FR" sz="1600" u="sng" dirty="0">
                <a:solidFill>
                  <a:srgbClr val="0C419A"/>
                </a:solidFill>
              </a:rPr>
              <a:t>Les « cas contact »</a:t>
            </a:r>
            <a:endParaRPr lang="fr-FR" sz="1600" b="0" dirty="0">
              <a:solidFill>
                <a:srgbClr val="0C419A"/>
              </a:solidFill>
            </a:endParaRPr>
          </a:p>
          <a:p>
            <a:endParaRPr lang="fr-FR" b="0" dirty="0">
              <a:solidFill>
                <a:srgbClr val="0C419A"/>
              </a:solidFill>
            </a:endParaRPr>
          </a:p>
          <a:p>
            <a:r>
              <a:rPr lang="fr-FR" sz="1600" b="0" dirty="0">
                <a:solidFill>
                  <a:srgbClr val="0C419A"/>
                </a:solidFill>
              </a:rPr>
              <a:t>Ils sont identifiés par le « patient 0 », celui qui est positif à un test </a:t>
            </a:r>
            <a:r>
              <a:rPr lang="fr-FR" sz="1600" b="0" dirty="0" err="1">
                <a:solidFill>
                  <a:srgbClr val="0C419A"/>
                </a:solidFill>
              </a:rPr>
              <a:t>Covid</a:t>
            </a:r>
            <a:r>
              <a:rPr lang="fr-FR" sz="1600" b="0" dirty="0">
                <a:solidFill>
                  <a:srgbClr val="0C419A"/>
                </a:solidFill>
              </a:rPr>
              <a:t>. </a:t>
            </a:r>
          </a:p>
          <a:p>
            <a:endParaRPr lang="fr-FR" sz="1600" b="0" dirty="0">
              <a:solidFill>
                <a:srgbClr val="0C419A"/>
              </a:solidFill>
            </a:endParaRPr>
          </a:p>
          <a:p>
            <a:r>
              <a:rPr lang="fr-FR" sz="1600" b="0" dirty="0" err="1">
                <a:solidFill>
                  <a:srgbClr val="0C419A"/>
                </a:solidFill>
              </a:rPr>
              <a:t>IlS</a:t>
            </a:r>
            <a:r>
              <a:rPr lang="fr-FR" sz="1600" b="0" dirty="0">
                <a:solidFill>
                  <a:srgbClr val="0C419A"/>
                </a:solidFill>
              </a:rPr>
              <a:t> seront obligatoirement alertés par l’Assurance maladie (SMS, mail, appel).</a:t>
            </a:r>
          </a:p>
          <a:p>
            <a:endParaRPr lang="fr-FR" sz="1600" b="0" dirty="0">
              <a:solidFill>
                <a:srgbClr val="0C419A"/>
              </a:solidFill>
            </a:endParaRPr>
          </a:p>
          <a:p>
            <a:pPr>
              <a:buClr>
                <a:schemeClr val="accent3"/>
              </a:buClr>
            </a:pPr>
            <a:r>
              <a:rPr lang="fr-FR" sz="1600" b="0" dirty="0">
                <a:solidFill>
                  <a:srgbClr val="0C419A"/>
                </a:solidFill>
              </a:rPr>
              <a:t>Ils s’isolent pour : protéger les autres / risque de contamination</a:t>
            </a:r>
            <a:endParaRPr lang="fr-FR" sz="1600" b="0" dirty="0">
              <a:solidFill>
                <a:srgbClr val="0C41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dirty="0">
              <a:solidFill>
                <a:srgbClr val="08A1D9"/>
              </a:solidFill>
            </a:endParaRPr>
          </a:p>
          <a:p>
            <a:endParaRPr lang="fr-FR" dirty="0">
              <a:solidFill>
                <a:srgbClr val="08A1D9"/>
              </a:solidFill>
            </a:endParaRPr>
          </a:p>
          <a:p>
            <a:pPr>
              <a:buClr>
                <a:srgbClr val="FF0000"/>
              </a:buClr>
            </a:pPr>
            <a:endParaRPr lang="fr-FR" dirty="0">
              <a:solidFill>
                <a:srgbClr val="08A1D9"/>
              </a:solidFill>
            </a:endParaRPr>
          </a:p>
          <a:p>
            <a:endParaRPr lang="fr-FR" dirty="0">
              <a:solidFill>
                <a:srgbClr val="08A1D9"/>
              </a:solidFill>
            </a:endParaRPr>
          </a:p>
          <a:p>
            <a:pPr marL="342900" indent="-342900">
              <a:buAutoNum type="arabicPeriod"/>
            </a:pPr>
            <a:endParaRPr lang="fr-FR" dirty="0">
              <a:solidFill>
                <a:srgbClr val="08A1D9"/>
              </a:solidFill>
            </a:endParaRPr>
          </a:p>
          <a:p>
            <a:pPr marL="342900" indent="-342900">
              <a:buAutoNum type="arabicPeriod"/>
            </a:pPr>
            <a:endParaRPr lang="fr-FR" dirty="0">
              <a:solidFill>
                <a:srgbClr val="08A1D9"/>
              </a:solidFill>
            </a:endParaRPr>
          </a:p>
          <a:p>
            <a:pPr marL="342900" indent="-342900">
              <a:buAutoNum type="arabicPeriod"/>
            </a:pPr>
            <a:endParaRPr lang="fr-FR" dirty="0">
              <a:solidFill>
                <a:srgbClr val="08A1D9"/>
              </a:solidFill>
            </a:endParaRPr>
          </a:p>
          <a:p>
            <a:pPr marL="342900" indent="-342900">
              <a:buAutoNum type="arabicPeriod"/>
            </a:pPr>
            <a:endParaRPr lang="fr-FR" dirty="0">
              <a:solidFill>
                <a:srgbClr val="08A1D9"/>
              </a:solidFill>
            </a:endParaRPr>
          </a:p>
          <a:p>
            <a:pPr marL="342900" indent="-342900">
              <a:buAutoNum type="arabicPeriod"/>
            </a:pPr>
            <a:endParaRPr lang="fr-FR" dirty="0">
              <a:solidFill>
                <a:srgbClr val="08A1D9"/>
              </a:solidFill>
            </a:endParaRPr>
          </a:p>
          <a:p>
            <a:endParaRPr lang="fr-FR" dirty="0">
              <a:solidFill>
                <a:srgbClr val="08A1D9"/>
              </a:solidFill>
            </a:endParaRPr>
          </a:p>
          <a:p>
            <a:endParaRPr lang="fr-FR" dirty="0">
              <a:solidFill>
                <a:srgbClr val="08A1D9"/>
              </a:solidFill>
            </a:endParaRPr>
          </a:p>
          <a:p>
            <a:endParaRPr lang="fr-FR" dirty="0">
              <a:solidFill>
                <a:srgbClr val="08A1D9"/>
              </a:solidFill>
            </a:endParaRPr>
          </a:p>
          <a:p>
            <a:endParaRPr lang="fr-FR" dirty="0"/>
          </a:p>
          <a:p>
            <a:endParaRPr lang="fr-FR" dirty="0">
              <a:solidFill>
                <a:srgbClr val="92D050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60383" y="162843"/>
            <a:ext cx="8229600" cy="1143000"/>
          </a:xfrm>
        </p:spPr>
        <p:txBody>
          <a:bodyPr/>
          <a:lstStyle/>
          <a:p>
            <a:r>
              <a:rPr lang="fr-FR" b="1" dirty="0"/>
              <a:t>LE CAS CONTACT</a:t>
            </a:r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867" y="3692003"/>
            <a:ext cx="3506952" cy="239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73" y="1561125"/>
            <a:ext cx="1211973" cy="1569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4873127" y="3692003"/>
            <a:ext cx="3813673" cy="2499477"/>
          </a:xfrm>
          <a:prstGeom prst="roundRect">
            <a:avLst/>
          </a:prstGeom>
          <a:noFill/>
          <a:ln w="5080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63773" y="6619166"/>
            <a:ext cx="5882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Document de présentation pour information uniquement </a:t>
            </a:r>
          </a:p>
        </p:txBody>
      </p:sp>
    </p:spTree>
    <p:extLst>
      <p:ext uri="{BB962C8B-B14F-4D97-AF65-F5344CB8AC3E}">
        <p14:creationId xmlns:p14="http://schemas.microsoft.com/office/powerpoint/2010/main" val="3299568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BEC-4D63-C844-A379-BE1BA1814F01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31726"/>
            <a:ext cx="8229600" cy="1143000"/>
          </a:xfrm>
        </p:spPr>
        <p:txBody>
          <a:bodyPr/>
          <a:lstStyle/>
          <a:p>
            <a:r>
              <a:rPr lang="fr-FR" b="1" dirty="0"/>
              <a:t>L’attestation d’isolement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457200" y="1630130"/>
            <a:ext cx="7924800" cy="1739603"/>
          </a:xfrm>
        </p:spPr>
        <p:txBody>
          <a:bodyPr>
            <a:normAutofit fontScale="92500" lnSpcReduction="20000"/>
          </a:bodyPr>
          <a:lstStyle/>
          <a:p>
            <a:r>
              <a:rPr lang="fr-FR" sz="2200" dirty="0"/>
              <a:t>Pour les « cas contact » </a:t>
            </a:r>
          </a:p>
          <a:p>
            <a:endParaRPr lang="fr-FR" i="1" dirty="0">
              <a:solidFill>
                <a:srgbClr val="08A1D9"/>
              </a:solidFill>
            </a:endParaRPr>
          </a:p>
          <a:p>
            <a:r>
              <a:rPr lang="fr-FR" sz="1500" b="0" dirty="0">
                <a:solidFill>
                  <a:srgbClr val="0C419A"/>
                </a:solidFill>
              </a:rPr>
              <a:t>Le salarié est alerté par la cellule « contact tracing » de l’Assurance Maladie.</a:t>
            </a:r>
          </a:p>
          <a:p>
            <a:endParaRPr lang="fr-FR" sz="1500" b="0" dirty="0">
              <a:solidFill>
                <a:srgbClr val="08A1D9"/>
              </a:solidFill>
            </a:endParaRP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FR" sz="1500" b="0" dirty="0">
                <a:solidFill>
                  <a:srgbClr val="0C419A"/>
                </a:solidFill>
              </a:rPr>
              <a:t>Il remplit sa demande d’isolement sur </a:t>
            </a:r>
            <a:r>
              <a:rPr lang="fr-FR" sz="1500" b="0" i="1" dirty="0">
                <a:solidFill>
                  <a:srgbClr val="08A1D9"/>
                </a:solidFill>
                <a:hlinkClick r:id="rId3"/>
              </a:rPr>
              <a:t>declare.ameli.fr</a:t>
            </a:r>
            <a:endParaRPr lang="fr-FR" sz="1500" b="0" i="1" dirty="0">
              <a:solidFill>
                <a:srgbClr val="08A1D9"/>
              </a:solidFill>
            </a:endParaRP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fr-FR" sz="1500" b="0" i="1" dirty="0">
              <a:solidFill>
                <a:srgbClr val="08A1D9"/>
              </a:solidFill>
            </a:endParaRP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FR" sz="1500" b="0" dirty="0">
                <a:solidFill>
                  <a:srgbClr val="0C419A"/>
                </a:solidFill>
              </a:rPr>
              <a:t>Il obtient un justificatif puis reçoit son attestation d’isolement</a:t>
            </a:r>
          </a:p>
        </p:txBody>
      </p:sp>
      <p:pic>
        <p:nvPicPr>
          <p:cNvPr id="5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61" y="3369733"/>
            <a:ext cx="3929797" cy="2163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èche droite 2"/>
          <p:cNvSpPr/>
          <p:nvPr/>
        </p:nvSpPr>
        <p:spPr>
          <a:xfrm>
            <a:off x="4765786" y="3902979"/>
            <a:ext cx="670946" cy="507569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181" y="4676283"/>
            <a:ext cx="2000733" cy="136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à coins arrondis 5"/>
          <p:cNvSpPr/>
          <p:nvPr/>
        </p:nvSpPr>
        <p:spPr>
          <a:xfrm>
            <a:off x="2559405" y="4699000"/>
            <a:ext cx="2085401" cy="129541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courbée vers la droite 7"/>
          <p:cNvSpPr/>
          <p:nvPr/>
        </p:nvSpPr>
        <p:spPr>
          <a:xfrm rot="19582499">
            <a:off x="2100642" y="5648677"/>
            <a:ext cx="476248" cy="691468"/>
          </a:xfrm>
          <a:prstGeom prst="curved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657424" y="4625489"/>
            <a:ext cx="2066246" cy="1419718"/>
          </a:xfrm>
          <a:prstGeom prst="roundRect">
            <a:avLst/>
          </a:prstGeom>
          <a:noFill/>
          <a:ln>
            <a:solidFill>
              <a:srgbClr val="0D5EA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val 22"/>
          <p:cNvSpPr>
            <a:spLocks noChangeAspect="1"/>
          </p:cNvSpPr>
          <p:nvPr/>
        </p:nvSpPr>
        <p:spPr>
          <a:xfrm>
            <a:off x="322123" y="2516970"/>
            <a:ext cx="293359" cy="286419"/>
          </a:xfrm>
          <a:prstGeom prst="ellipse">
            <a:avLst/>
          </a:prstGeom>
          <a:solidFill>
            <a:srgbClr val="0C419A"/>
          </a:solidFill>
          <a:ln w="76200">
            <a:solidFill>
              <a:srgbClr val="0C41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15" name="Oval 22"/>
          <p:cNvSpPr>
            <a:spLocks noChangeAspect="1"/>
          </p:cNvSpPr>
          <p:nvPr/>
        </p:nvSpPr>
        <p:spPr>
          <a:xfrm>
            <a:off x="322123" y="2937961"/>
            <a:ext cx="293359" cy="286419"/>
          </a:xfrm>
          <a:prstGeom prst="ellipse">
            <a:avLst/>
          </a:prstGeom>
          <a:solidFill>
            <a:srgbClr val="0C419A"/>
          </a:solidFill>
          <a:ln w="76200">
            <a:solidFill>
              <a:srgbClr val="0C41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16" name="Oval 22"/>
          <p:cNvSpPr>
            <a:spLocks noChangeAspect="1"/>
          </p:cNvSpPr>
          <p:nvPr/>
        </p:nvSpPr>
        <p:spPr>
          <a:xfrm>
            <a:off x="416381" y="5217534"/>
            <a:ext cx="293359" cy="286419"/>
          </a:xfrm>
          <a:prstGeom prst="ellipse">
            <a:avLst/>
          </a:prstGeom>
          <a:solidFill>
            <a:srgbClr val="0C419A"/>
          </a:solidFill>
          <a:ln w="76200">
            <a:solidFill>
              <a:srgbClr val="0C41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17" name="Oval 22"/>
          <p:cNvSpPr>
            <a:spLocks noChangeAspect="1"/>
          </p:cNvSpPr>
          <p:nvPr/>
        </p:nvSpPr>
        <p:spPr>
          <a:xfrm>
            <a:off x="5290052" y="5288243"/>
            <a:ext cx="293359" cy="286419"/>
          </a:xfrm>
          <a:prstGeom prst="ellipse">
            <a:avLst/>
          </a:prstGeom>
          <a:solidFill>
            <a:srgbClr val="0C419A"/>
          </a:solidFill>
          <a:ln w="76200">
            <a:solidFill>
              <a:srgbClr val="0C41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683" y="2558748"/>
            <a:ext cx="2429623" cy="3383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163773" y="6619166"/>
            <a:ext cx="5882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Document de présentation pour information uniquement </a:t>
            </a:r>
          </a:p>
        </p:txBody>
      </p:sp>
    </p:spTree>
    <p:extLst>
      <p:ext uri="{BB962C8B-B14F-4D97-AF65-F5344CB8AC3E}">
        <p14:creationId xmlns:p14="http://schemas.microsoft.com/office/powerpoint/2010/main" val="2560545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BEC-4D63-C844-A379-BE1BA1814F01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070"/>
          </a:xfrm>
        </p:spPr>
        <p:txBody>
          <a:bodyPr/>
          <a:lstStyle/>
          <a:p>
            <a:br>
              <a:rPr lang="fr-FR" b="1" dirty="0"/>
            </a:br>
            <a:r>
              <a:rPr lang="fr-FR" b="1" dirty="0"/>
              <a:t>7 jours d’isolement minimum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14643" y="870245"/>
            <a:ext cx="7924800" cy="1739603"/>
          </a:xfrm>
        </p:spPr>
        <p:txBody>
          <a:bodyPr>
            <a:normAutofit fontScale="62500" lnSpcReduction="20000"/>
          </a:bodyPr>
          <a:lstStyle/>
          <a:p>
            <a:r>
              <a:rPr lang="fr-FR" sz="4200" dirty="0"/>
              <a:t>Le recours aux tests pour les « cas contact »</a:t>
            </a:r>
          </a:p>
          <a:p>
            <a:endParaRPr lang="fr-FR" sz="1500" b="0" dirty="0">
              <a:solidFill>
                <a:srgbClr val="0C419A"/>
              </a:solidFill>
            </a:endParaRPr>
          </a:p>
          <a:p>
            <a:endParaRPr lang="fr-FR" sz="1700" b="0" dirty="0">
              <a:solidFill>
                <a:srgbClr val="0C419A"/>
              </a:solidFill>
            </a:endParaRPr>
          </a:p>
          <a:p>
            <a:r>
              <a:rPr lang="fr-FR" sz="1500" b="0" dirty="0">
                <a:solidFill>
                  <a:srgbClr val="0C419A"/>
                </a:solidFill>
              </a:rPr>
              <a:t>	</a:t>
            </a:r>
            <a:r>
              <a:rPr lang="fr-FR" sz="2900" b="0" dirty="0">
                <a:solidFill>
                  <a:srgbClr val="0C419A"/>
                </a:solidFill>
              </a:rPr>
              <a:t>	</a:t>
            </a:r>
          </a:p>
          <a:p>
            <a:r>
              <a:rPr lang="fr-FR" sz="2900" b="0" dirty="0">
                <a:solidFill>
                  <a:srgbClr val="0C419A"/>
                </a:solidFill>
              </a:rPr>
              <a:t>	Il reçoit son attestation d’isolement après un contrôle de la CPAM</a:t>
            </a:r>
            <a:r>
              <a:rPr lang="fr-FR" sz="2900" b="0" i="1" dirty="0">
                <a:solidFill>
                  <a:srgbClr val="08A1D9"/>
                </a:solidFill>
              </a:rPr>
              <a:t> 	(attention aux délais)</a:t>
            </a:r>
            <a:r>
              <a:rPr lang="fr-FR" sz="2900" b="0" dirty="0">
                <a:solidFill>
                  <a:srgbClr val="0C419A"/>
                </a:solidFill>
              </a:rPr>
              <a:t>.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2559405" y="4699000"/>
            <a:ext cx="2085401" cy="129541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Oval 22"/>
          <p:cNvSpPr>
            <a:spLocks noChangeAspect="1"/>
          </p:cNvSpPr>
          <p:nvPr/>
        </p:nvSpPr>
        <p:spPr>
          <a:xfrm>
            <a:off x="647696" y="1825071"/>
            <a:ext cx="293359" cy="286419"/>
          </a:xfrm>
          <a:prstGeom prst="ellipse">
            <a:avLst/>
          </a:prstGeom>
          <a:solidFill>
            <a:srgbClr val="0C419A"/>
          </a:solidFill>
          <a:ln w="76200">
            <a:solidFill>
              <a:srgbClr val="0C41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8"/>
          <a:stretch/>
        </p:blipFill>
        <p:spPr>
          <a:xfrm>
            <a:off x="3063444" y="2981325"/>
            <a:ext cx="3249426" cy="2957548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3123">
            <a:off x="5703646" y="4112928"/>
            <a:ext cx="1419326" cy="197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314" y="2626869"/>
            <a:ext cx="1820383" cy="373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87249" y="2680477"/>
            <a:ext cx="101048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535" y="2680477"/>
            <a:ext cx="762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3835">
            <a:off x="2107429" y="4073127"/>
            <a:ext cx="1662397" cy="1909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829" y="4792626"/>
            <a:ext cx="844826" cy="833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163773" y="6619166"/>
            <a:ext cx="5882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Document de présentation pour information uniquement </a:t>
            </a:r>
          </a:p>
        </p:txBody>
      </p:sp>
    </p:spTree>
    <p:extLst>
      <p:ext uri="{BB962C8B-B14F-4D97-AF65-F5344CB8AC3E}">
        <p14:creationId xmlns:p14="http://schemas.microsoft.com/office/powerpoint/2010/main" val="3869628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BEC-4D63-C844-A379-BE1BA1814F01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09843" y="0"/>
            <a:ext cx="8229600" cy="792070"/>
          </a:xfrm>
        </p:spPr>
        <p:txBody>
          <a:bodyPr/>
          <a:lstStyle/>
          <a:p>
            <a:br>
              <a:rPr lang="fr-FR" b="1" dirty="0"/>
            </a:br>
            <a:r>
              <a:rPr lang="fr-FR" b="1" dirty="0"/>
              <a:t>Pour aller plus loin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14643" y="1021212"/>
            <a:ext cx="7924800" cy="1739603"/>
          </a:xfrm>
        </p:spPr>
        <p:txBody>
          <a:bodyPr>
            <a:normAutofit fontScale="47500" lnSpcReduction="20000"/>
          </a:bodyPr>
          <a:lstStyle/>
          <a:p>
            <a:r>
              <a:rPr lang="fr-FR" sz="4200" dirty="0"/>
              <a:t>Le résultat du test pour le cas contact</a:t>
            </a:r>
          </a:p>
          <a:p>
            <a:endParaRPr lang="fr-FR" i="1" dirty="0">
              <a:solidFill>
                <a:srgbClr val="08A1D9"/>
              </a:solidFill>
            </a:endParaRPr>
          </a:p>
          <a:p>
            <a:r>
              <a:rPr lang="fr-FR" sz="1500" b="0" dirty="0">
                <a:solidFill>
                  <a:srgbClr val="0C419A"/>
                </a:solidFill>
              </a:rPr>
              <a:t>	</a:t>
            </a:r>
          </a:p>
          <a:p>
            <a:endParaRPr lang="fr-FR" sz="1500" b="0" dirty="0">
              <a:solidFill>
                <a:srgbClr val="0C419A"/>
              </a:solidFill>
            </a:endParaRPr>
          </a:p>
          <a:p>
            <a:r>
              <a:rPr lang="fr-FR" sz="1500" b="0" dirty="0">
                <a:solidFill>
                  <a:srgbClr val="0C419A"/>
                </a:solidFill>
              </a:rPr>
              <a:t>	</a:t>
            </a:r>
            <a:r>
              <a:rPr lang="fr-FR" sz="2900" b="0" dirty="0">
                <a:solidFill>
                  <a:srgbClr val="0C419A"/>
                </a:solidFill>
              </a:rPr>
              <a:t>Il est négatif et reprend le travail.</a:t>
            </a:r>
            <a:endParaRPr lang="fr-FR" sz="2900" b="0" i="1" dirty="0">
              <a:solidFill>
                <a:srgbClr val="08A1D9"/>
              </a:solidFill>
            </a:endParaRPr>
          </a:p>
          <a:p>
            <a:r>
              <a:rPr lang="fr-FR" sz="2900" b="0" i="1" dirty="0">
                <a:solidFill>
                  <a:srgbClr val="08A1D9"/>
                </a:solidFill>
              </a:rPr>
              <a:t>	</a:t>
            </a:r>
          </a:p>
          <a:p>
            <a:r>
              <a:rPr lang="fr-FR" sz="2900" b="0" i="1" dirty="0">
                <a:solidFill>
                  <a:srgbClr val="08A1D9"/>
                </a:solidFill>
              </a:rPr>
              <a:t>	</a:t>
            </a:r>
            <a:r>
              <a:rPr lang="fr-FR" sz="2900" b="0" dirty="0">
                <a:solidFill>
                  <a:srgbClr val="0C419A"/>
                </a:solidFill>
              </a:rPr>
              <a:t>Il est positif et devient patient zéro.</a:t>
            </a:r>
          </a:p>
          <a:p>
            <a:r>
              <a:rPr lang="fr-FR" sz="2900" b="0" dirty="0">
                <a:solidFill>
                  <a:srgbClr val="0C419A"/>
                </a:solidFill>
              </a:rPr>
              <a:t>	</a:t>
            </a:r>
          </a:p>
          <a:p>
            <a:r>
              <a:rPr lang="fr-FR" sz="2900" b="0" dirty="0">
                <a:solidFill>
                  <a:srgbClr val="0C419A"/>
                </a:solidFill>
              </a:rPr>
              <a:t>	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2559405" y="4699000"/>
            <a:ext cx="2085401" cy="129541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val 22"/>
          <p:cNvSpPr>
            <a:spLocks noChangeAspect="1"/>
          </p:cNvSpPr>
          <p:nvPr/>
        </p:nvSpPr>
        <p:spPr>
          <a:xfrm>
            <a:off x="647699" y="1541921"/>
            <a:ext cx="293359" cy="286419"/>
          </a:xfrm>
          <a:prstGeom prst="ellipse">
            <a:avLst/>
          </a:prstGeom>
          <a:solidFill>
            <a:srgbClr val="0C419A"/>
          </a:solidFill>
          <a:ln w="76200">
            <a:solidFill>
              <a:srgbClr val="0C41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15" name="Oval 22"/>
          <p:cNvSpPr>
            <a:spLocks noChangeAspect="1"/>
          </p:cNvSpPr>
          <p:nvPr/>
        </p:nvSpPr>
        <p:spPr>
          <a:xfrm>
            <a:off x="647699" y="1992655"/>
            <a:ext cx="293359" cy="286419"/>
          </a:xfrm>
          <a:prstGeom prst="ellipse">
            <a:avLst/>
          </a:prstGeom>
          <a:solidFill>
            <a:srgbClr val="0C419A"/>
          </a:solidFill>
          <a:ln w="76200">
            <a:solidFill>
              <a:srgbClr val="0C41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1" y="2390775"/>
            <a:ext cx="6046072" cy="3603635"/>
          </a:xfrm>
          <a:prstGeom prst="rect">
            <a:avLst/>
          </a:prstGeom>
        </p:spPr>
      </p:pic>
      <p:sp>
        <p:nvSpPr>
          <p:cNvPr id="17" name="Oval 22"/>
          <p:cNvSpPr>
            <a:spLocks noChangeAspect="1"/>
          </p:cNvSpPr>
          <p:nvPr/>
        </p:nvSpPr>
        <p:spPr>
          <a:xfrm>
            <a:off x="4530300" y="4365450"/>
            <a:ext cx="293359" cy="286419"/>
          </a:xfrm>
          <a:prstGeom prst="ellipse">
            <a:avLst/>
          </a:prstGeom>
          <a:solidFill>
            <a:srgbClr val="0C419A"/>
          </a:solidFill>
          <a:ln w="76200">
            <a:solidFill>
              <a:srgbClr val="0C41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20" name="Oval 22"/>
          <p:cNvSpPr>
            <a:spLocks noChangeAspect="1"/>
          </p:cNvSpPr>
          <p:nvPr/>
        </p:nvSpPr>
        <p:spPr>
          <a:xfrm>
            <a:off x="7153813" y="3260389"/>
            <a:ext cx="293359" cy="286419"/>
          </a:xfrm>
          <a:prstGeom prst="ellipse">
            <a:avLst/>
          </a:prstGeom>
          <a:solidFill>
            <a:srgbClr val="0C419A"/>
          </a:solidFill>
          <a:ln w="76200">
            <a:solidFill>
              <a:srgbClr val="0C41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63773" y="6619166"/>
            <a:ext cx="5882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Document de présentation pour information uniquement </a:t>
            </a:r>
          </a:p>
        </p:txBody>
      </p:sp>
    </p:spTree>
    <p:extLst>
      <p:ext uri="{BB962C8B-B14F-4D97-AF65-F5344CB8AC3E}">
        <p14:creationId xmlns:p14="http://schemas.microsoft.com/office/powerpoint/2010/main" val="1017618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F1185D-C5EC-8643-82CA-C369658710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5330" y="3327764"/>
            <a:ext cx="6456402" cy="1460473"/>
          </a:xfrm>
        </p:spPr>
        <p:txBody>
          <a:bodyPr>
            <a:noAutofit/>
          </a:bodyPr>
          <a:lstStyle/>
          <a:p>
            <a:r>
              <a:rPr lang="fr-FR" dirty="0"/>
              <a:t>          Nouveau ! </a:t>
            </a:r>
            <a:br>
              <a:rPr lang="fr-FR" dirty="0"/>
            </a:br>
            <a:r>
              <a:rPr lang="fr-FR" dirty="0"/>
              <a:t>  Salarié symptomatique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999E6F8-5C3A-E547-975B-00F4A2A1A7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L’isolement immédiat</a:t>
            </a:r>
          </a:p>
        </p:txBody>
      </p:sp>
      <p:pic>
        <p:nvPicPr>
          <p:cNvPr id="5" name="Picture 2" descr="RÃ©sultat de recherche d'images pour &quot;logo assurance maladi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692" y="6057835"/>
            <a:ext cx="1339784" cy="66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833" y="4900912"/>
            <a:ext cx="1369910" cy="131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63773" y="6619166"/>
            <a:ext cx="5882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Document de présentation pour information uniquement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16173" y="6771566"/>
            <a:ext cx="5882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Document de présentation pour information uniquement </a:t>
            </a:r>
          </a:p>
        </p:txBody>
      </p:sp>
    </p:spTree>
    <p:extLst>
      <p:ext uri="{BB962C8B-B14F-4D97-AF65-F5344CB8AC3E}">
        <p14:creationId xmlns:p14="http://schemas.microsoft.com/office/powerpoint/2010/main" val="3544588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BEC-4D63-C844-A379-BE1BA1814F01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312374"/>
            <a:ext cx="8229600" cy="1143000"/>
          </a:xfrm>
        </p:spPr>
        <p:txBody>
          <a:bodyPr/>
          <a:lstStyle/>
          <a:p>
            <a:r>
              <a:rPr lang="fr-FR" b="1" dirty="0"/>
              <a:t>Le patient symptomatique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50643" y="2595583"/>
            <a:ext cx="2692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Recours au médecin 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72000" y="2625894"/>
            <a:ext cx="2692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www.declare-ameli.fr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977" y="4131550"/>
            <a:ext cx="3209806" cy="19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31" y="2595583"/>
            <a:ext cx="1210483" cy="1482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2285998" y="1406482"/>
            <a:ext cx="67600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u="sng" dirty="0">
                <a:solidFill>
                  <a:srgbClr val="0C4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« patient symptomatique »</a:t>
            </a:r>
          </a:p>
          <a:p>
            <a:endParaRPr lang="fr-FR" sz="1600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srgbClr val="0C4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état de santé révèle des symptômes « types » </a:t>
            </a:r>
          </a:p>
          <a:p>
            <a:r>
              <a:rPr lang="fr-FR" sz="1600" dirty="0">
                <a:solidFill>
                  <a:srgbClr val="0C4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Covid-19 (toux, fièvre, courbatures, fatigue, etc.) </a:t>
            </a:r>
          </a:p>
          <a:p>
            <a:endParaRPr lang="fr-FR" sz="1600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srgbClr val="0C4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s’isole sur declare-ameli.fr</a:t>
            </a:r>
          </a:p>
          <a:p>
            <a:endParaRPr lang="fr-FR" sz="1600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srgbClr val="0C4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S’il est positif , il sera amené à identifier les personnes avec qui il a eu des interactions dans le cadre d’un appel téléphonique.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5232354" y="4078085"/>
            <a:ext cx="3724359" cy="2030881"/>
          </a:xfrm>
          <a:prstGeom prst="roundRect">
            <a:avLst/>
          </a:prstGeom>
          <a:noFill/>
          <a:ln w="5080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63773" y="6619166"/>
            <a:ext cx="5882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Document de présentation pour information uniquement </a:t>
            </a:r>
          </a:p>
        </p:txBody>
      </p:sp>
    </p:spTree>
    <p:extLst>
      <p:ext uri="{BB962C8B-B14F-4D97-AF65-F5344CB8AC3E}">
        <p14:creationId xmlns:p14="http://schemas.microsoft.com/office/powerpoint/2010/main" val="3391706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F1185D-C5EC-8643-82CA-C369658710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8401" y="2599631"/>
            <a:ext cx="5595599" cy="1460473"/>
          </a:xfrm>
        </p:spPr>
        <p:txBody>
          <a:bodyPr>
            <a:noAutofit/>
          </a:bodyPr>
          <a:lstStyle/>
          <a:p>
            <a:r>
              <a:rPr lang="fr-FR" dirty="0"/>
              <a:t>ISOLEMENT DU Salarié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999E6F8-5C3A-E547-975B-00F4A2A1A7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Comprendre les distinctions</a:t>
            </a:r>
          </a:p>
        </p:txBody>
      </p:sp>
      <p:pic>
        <p:nvPicPr>
          <p:cNvPr id="5" name="Picture 2" descr="RÃ©sultat de recherche d'images pour &quot;logo assurance maladi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692" y="6057835"/>
            <a:ext cx="1339784" cy="66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cône la quarantaine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011" y="4473678"/>
            <a:ext cx="1564672" cy="149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63773" y="6619166"/>
            <a:ext cx="5882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Document de présentation pour information uniquement </a:t>
            </a:r>
          </a:p>
        </p:txBody>
      </p:sp>
    </p:spTree>
    <p:extLst>
      <p:ext uri="{BB962C8B-B14F-4D97-AF65-F5344CB8AC3E}">
        <p14:creationId xmlns:p14="http://schemas.microsoft.com/office/powerpoint/2010/main" val="4269633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BEC-4D63-C844-A379-BE1BA1814F01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510677"/>
            <a:ext cx="8229600" cy="1143000"/>
          </a:xfrm>
        </p:spPr>
        <p:txBody>
          <a:bodyPr/>
          <a:lstStyle/>
          <a:p>
            <a:r>
              <a:rPr lang="fr-FR" b="1" dirty="0"/>
              <a:t>Isoler plus vite </a:t>
            </a:r>
          </a:p>
        </p:txBody>
      </p:sp>
      <p:sp>
        <p:nvSpPr>
          <p:cNvPr id="7" name="Espace réservé du texte 5"/>
          <p:cNvSpPr>
            <a:spLocks noGrp="1"/>
          </p:cNvSpPr>
          <p:nvPr/>
        </p:nvSpPr>
        <p:spPr>
          <a:xfrm>
            <a:off x="457200" y="1558806"/>
            <a:ext cx="8229600" cy="374038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1400" b="1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319088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2pPr>
            <a:lvl3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3pPr>
            <a:lvl4pPr marL="493713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tabLst/>
              <a:defRPr sz="1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4pPr>
            <a:lvl5pPr marL="171450" indent="-1714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« declare-ameli » est sécurisé et intégré dans le parcours de soins</a:t>
            </a:r>
            <a:endParaRPr lang="fr-FR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solidFill>
                  <a:srgbClr val="08A1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le télétravail est impossible, alors le patient symptomatique s’isole sur declare-ameli</a:t>
            </a:r>
          </a:p>
          <a:p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550643" y="2595583"/>
            <a:ext cx="2692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Recours au médecin 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72000" y="2625894"/>
            <a:ext cx="2692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www.declare-ameli.fr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7" y="3227493"/>
            <a:ext cx="2659573" cy="186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92"/>
          <a:stretch/>
        </p:blipFill>
        <p:spPr bwMode="auto">
          <a:xfrm>
            <a:off x="2866460" y="3242849"/>
            <a:ext cx="5886893" cy="184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Flèche vers le haut 15"/>
          <p:cNvSpPr/>
          <p:nvPr/>
        </p:nvSpPr>
        <p:spPr>
          <a:xfrm>
            <a:off x="8007074" y="4921507"/>
            <a:ext cx="360570" cy="377687"/>
          </a:xfrm>
          <a:prstGeom prst="up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910" y="2226365"/>
            <a:ext cx="1013591" cy="100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Arrow9" descr="{&quot;Key&quot;:&quot;POWER_USER_SHAPE_ICON&quot;,&quot;Value&quot;:&quot;POWER_USER_SHAPE_ICON_STYLE_1&quot;}"/>
          <p:cNvSpPr>
            <a:spLocks noChangeAspect="1"/>
          </p:cNvSpPr>
          <p:nvPr/>
        </p:nvSpPr>
        <p:spPr bwMode="auto">
          <a:xfrm rot="8597442" flipH="1">
            <a:off x="7961868" y="2508900"/>
            <a:ext cx="1193725" cy="1467898"/>
          </a:xfrm>
          <a:custGeom>
            <a:avLst/>
            <a:gdLst>
              <a:gd name="T0" fmla="*/ 989 w 1087"/>
              <a:gd name="T1" fmla="*/ 578 h 1486"/>
              <a:gd name="T2" fmla="*/ 727 w 1087"/>
              <a:gd name="T3" fmla="*/ 280 h 1486"/>
              <a:gd name="T4" fmla="*/ 545 w 1087"/>
              <a:gd name="T5" fmla="*/ 167 h 1486"/>
              <a:gd name="T6" fmla="*/ 522 w 1087"/>
              <a:gd name="T7" fmla="*/ 156 h 1486"/>
              <a:gd name="T8" fmla="*/ 512 w 1087"/>
              <a:gd name="T9" fmla="*/ 151 h 1486"/>
              <a:gd name="T10" fmla="*/ 390 w 1087"/>
              <a:gd name="T11" fmla="*/ 103 h 1486"/>
              <a:gd name="T12" fmla="*/ 360 w 1087"/>
              <a:gd name="T13" fmla="*/ 0 h 1486"/>
              <a:gd name="T14" fmla="*/ 292 w 1087"/>
              <a:gd name="T15" fmla="*/ 376 h 1486"/>
              <a:gd name="T16" fmla="*/ 339 w 1087"/>
              <a:gd name="T17" fmla="*/ 283 h 1486"/>
              <a:gd name="T18" fmla="*/ 446 w 1087"/>
              <a:gd name="T19" fmla="*/ 314 h 1486"/>
              <a:gd name="T20" fmla="*/ 448 w 1087"/>
              <a:gd name="T21" fmla="*/ 315 h 1486"/>
              <a:gd name="T22" fmla="*/ 448 w 1087"/>
              <a:gd name="T23" fmla="*/ 314 h 1486"/>
              <a:gd name="T24" fmla="*/ 460 w 1087"/>
              <a:gd name="T25" fmla="*/ 319 h 1486"/>
              <a:gd name="T26" fmla="*/ 508 w 1087"/>
              <a:gd name="T27" fmla="*/ 338 h 1486"/>
              <a:gd name="T28" fmla="*/ 771 w 1087"/>
              <a:gd name="T29" fmla="*/ 506 h 1486"/>
              <a:gd name="T30" fmla="*/ 970 w 1087"/>
              <a:gd name="T31" fmla="*/ 803 h 1486"/>
              <a:gd name="T32" fmla="*/ 985 w 1087"/>
              <a:gd name="T33" fmla="*/ 1072 h 1486"/>
              <a:gd name="T34" fmla="*/ 973 w 1087"/>
              <a:gd name="T35" fmla="*/ 1114 h 1486"/>
              <a:gd name="T36" fmla="*/ 971 w 1087"/>
              <a:gd name="T37" fmla="*/ 1121 h 1486"/>
              <a:gd name="T38" fmla="*/ 971 w 1087"/>
              <a:gd name="T39" fmla="*/ 1121 h 1486"/>
              <a:gd name="T40" fmla="*/ 965 w 1087"/>
              <a:gd name="T41" fmla="*/ 1135 h 1486"/>
              <a:gd name="T42" fmla="*/ 938 w 1087"/>
              <a:gd name="T43" fmla="*/ 1194 h 1486"/>
              <a:gd name="T44" fmla="*/ 890 w 1087"/>
              <a:gd name="T45" fmla="*/ 1265 h 1486"/>
              <a:gd name="T46" fmla="*/ 739 w 1087"/>
              <a:gd name="T47" fmla="*/ 1391 h 1486"/>
              <a:gd name="T48" fmla="*/ 564 w 1087"/>
              <a:gd name="T49" fmla="*/ 1462 h 1486"/>
              <a:gd name="T50" fmla="*/ 479 w 1087"/>
              <a:gd name="T51" fmla="*/ 1480 h 1486"/>
              <a:gd name="T52" fmla="*/ 427 w 1087"/>
              <a:gd name="T53" fmla="*/ 1486 h 1486"/>
              <a:gd name="T54" fmla="*/ 480 w 1087"/>
              <a:gd name="T55" fmla="*/ 1485 h 1486"/>
              <a:gd name="T56" fmla="*/ 567 w 1087"/>
              <a:gd name="T57" fmla="*/ 1475 h 1486"/>
              <a:gd name="T58" fmla="*/ 754 w 1087"/>
              <a:gd name="T59" fmla="*/ 1418 h 1486"/>
              <a:gd name="T60" fmla="*/ 1014 w 1087"/>
              <a:gd name="T61" fmla="*/ 1183 h 1486"/>
              <a:gd name="T62" fmla="*/ 1030 w 1087"/>
              <a:gd name="T63" fmla="*/ 1152 h 1486"/>
              <a:gd name="T64" fmla="*/ 1034 w 1087"/>
              <a:gd name="T65" fmla="*/ 1145 h 1486"/>
              <a:gd name="T66" fmla="*/ 1046 w 1087"/>
              <a:gd name="T67" fmla="*/ 1116 h 1486"/>
              <a:gd name="T68" fmla="*/ 1078 w 1087"/>
              <a:gd name="T69" fmla="*/ 990 h 1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87" h="1486">
                <a:moveTo>
                  <a:pt x="1066" y="777"/>
                </a:moveTo>
                <a:cubicBezTo>
                  <a:pt x="1050" y="707"/>
                  <a:pt x="1023" y="639"/>
                  <a:pt x="989" y="578"/>
                </a:cubicBezTo>
                <a:cubicBezTo>
                  <a:pt x="955" y="516"/>
                  <a:pt x="913" y="461"/>
                  <a:pt x="869" y="411"/>
                </a:cubicBezTo>
                <a:cubicBezTo>
                  <a:pt x="824" y="361"/>
                  <a:pt x="775" y="317"/>
                  <a:pt x="727" y="280"/>
                </a:cubicBezTo>
                <a:cubicBezTo>
                  <a:pt x="677" y="243"/>
                  <a:pt x="629" y="212"/>
                  <a:pt x="580" y="186"/>
                </a:cubicBezTo>
                <a:cubicBezTo>
                  <a:pt x="568" y="179"/>
                  <a:pt x="555" y="172"/>
                  <a:pt x="545" y="167"/>
                </a:cubicBezTo>
                <a:cubicBezTo>
                  <a:pt x="540" y="165"/>
                  <a:pt x="535" y="162"/>
                  <a:pt x="529" y="159"/>
                </a:cubicBezTo>
                <a:lnTo>
                  <a:pt x="522" y="156"/>
                </a:lnTo>
                <a:lnTo>
                  <a:pt x="518" y="154"/>
                </a:lnTo>
                <a:lnTo>
                  <a:pt x="512" y="151"/>
                </a:lnTo>
                <a:cubicBezTo>
                  <a:pt x="489" y="142"/>
                  <a:pt x="468" y="132"/>
                  <a:pt x="448" y="124"/>
                </a:cubicBezTo>
                <a:cubicBezTo>
                  <a:pt x="427" y="117"/>
                  <a:pt x="407" y="110"/>
                  <a:pt x="390" y="103"/>
                </a:cubicBezTo>
                <a:cubicBezTo>
                  <a:pt x="374" y="98"/>
                  <a:pt x="358" y="94"/>
                  <a:pt x="344" y="90"/>
                </a:cubicBezTo>
                <a:lnTo>
                  <a:pt x="360" y="0"/>
                </a:lnTo>
                <a:lnTo>
                  <a:pt x="0" y="130"/>
                </a:lnTo>
                <a:lnTo>
                  <a:pt x="292" y="376"/>
                </a:lnTo>
                <a:lnTo>
                  <a:pt x="310" y="277"/>
                </a:lnTo>
                <a:cubicBezTo>
                  <a:pt x="319" y="279"/>
                  <a:pt x="328" y="280"/>
                  <a:pt x="339" y="283"/>
                </a:cubicBezTo>
                <a:cubicBezTo>
                  <a:pt x="354" y="287"/>
                  <a:pt x="371" y="291"/>
                  <a:pt x="389" y="296"/>
                </a:cubicBezTo>
                <a:cubicBezTo>
                  <a:pt x="407" y="301"/>
                  <a:pt x="426" y="307"/>
                  <a:pt x="446" y="314"/>
                </a:cubicBezTo>
                <a:lnTo>
                  <a:pt x="447" y="314"/>
                </a:lnTo>
                <a:lnTo>
                  <a:pt x="448" y="315"/>
                </a:lnTo>
                <a:cubicBezTo>
                  <a:pt x="445" y="313"/>
                  <a:pt x="448" y="314"/>
                  <a:pt x="447" y="314"/>
                </a:cubicBezTo>
                <a:lnTo>
                  <a:pt x="448" y="314"/>
                </a:lnTo>
                <a:lnTo>
                  <a:pt x="452" y="316"/>
                </a:lnTo>
                <a:lnTo>
                  <a:pt x="460" y="319"/>
                </a:lnTo>
                <a:cubicBezTo>
                  <a:pt x="465" y="321"/>
                  <a:pt x="471" y="323"/>
                  <a:pt x="477" y="325"/>
                </a:cubicBezTo>
                <a:cubicBezTo>
                  <a:pt x="488" y="330"/>
                  <a:pt x="497" y="334"/>
                  <a:pt x="508" y="338"/>
                </a:cubicBezTo>
                <a:cubicBezTo>
                  <a:pt x="549" y="355"/>
                  <a:pt x="594" y="378"/>
                  <a:pt x="639" y="406"/>
                </a:cubicBezTo>
                <a:cubicBezTo>
                  <a:pt x="683" y="434"/>
                  <a:pt x="729" y="467"/>
                  <a:pt x="771" y="506"/>
                </a:cubicBezTo>
                <a:cubicBezTo>
                  <a:pt x="813" y="546"/>
                  <a:pt x="854" y="590"/>
                  <a:pt x="888" y="640"/>
                </a:cubicBezTo>
                <a:cubicBezTo>
                  <a:pt x="922" y="690"/>
                  <a:pt x="950" y="745"/>
                  <a:pt x="970" y="803"/>
                </a:cubicBezTo>
                <a:cubicBezTo>
                  <a:pt x="989" y="861"/>
                  <a:pt x="999" y="922"/>
                  <a:pt x="997" y="983"/>
                </a:cubicBezTo>
                <a:cubicBezTo>
                  <a:pt x="996" y="1013"/>
                  <a:pt x="991" y="1043"/>
                  <a:pt x="985" y="1072"/>
                </a:cubicBezTo>
                <a:lnTo>
                  <a:pt x="980" y="1093"/>
                </a:lnTo>
                <a:lnTo>
                  <a:pt x="973" y="1114"/>
                </a:lnTo>
                <a:lnTo>
                  <a:pt x="971" y="1120"/>
                </a:lnTo>
                <a:lnTo>
                  <a:pt x="971" y="1121"/>
                </a:lnTo>
                <a:lnTo>
                  <a:pt x="971" y="1122"/>
                </a:lnTo>
                <a:cubicBezTo>
                  <a:pt x="970" y="1123"/>
                  <a:pt x="971" y="1121"/>
                  <a:pt x="971" y="1121"/>
                </a:cubicBezTo>
                <a:lnTo>
                  <a:pt x="970" y="1124"/>
                </a:lnTo>
                <a:lnTo>
                  <a:pt x="965" y="1135"/>
                </a:lnTo>
                <a:cubicBezTo>
                  <a:pt x="962" y="1142"/>
                  <a:pt x="960" y="1149"/>
                  <a:pt x="957" y="1156"/>
                </a:cubicBezTo>
                <a:cubicBezTo>
                  <a:pt x="950" y="1170"/>
                  <a:pt x="944" y="1182"/>
                  <a:pt x="938" y="1194"/>
                </a:cubicBezTo>
                <a:cubicBezTo>
                  <a:pt x="930" y="1207"/>
                  <a:pt x="923" y="1219"/>
                  <a:pt x="915" y="1231"/>
                </a:cubicBezTo>
                <a:cubicBezTo>
                  <a:pt x="906" y="1242"/>
                  <a:pt x="898" y="1254"/>
                  <a:pt x="890" y="1265"/>
                </a:cubicBezTo>
                <a:cubicBezTo>
                  <a:pt x="880" y="1275"/>
                  <a:pt x="872" y="1286"/>
                  <a:pt x="862" y="1295"/>
                </a:cubicBezTo>
                <a:cubicBezTo>
                  <a:pt x="824" y="1335"/>
                  <a:pt x="781" y="1366"/>
                  <a:pt x="739" y="1391"/>
                </a:cubicBezTo>
                <a:cubicBezTo>
                  <a:pt x="697" y="1415"/>
                  <a:pt x="655" y="1433"/>
                  <a:pt x="618" y="1446"/>
                </a:cubicBezTo>
                <a:cubicBezTo>
                  <a:pt x="599" y="1452"/>
                  <a:pt x="581" y="1457"/>
                  <a:pt x="564" y="1462"/>
                </a:cubicBezTo>
                <a:cubicBezTo>
                  <a:pt x="547" y="1466"/>
                  <a:pt x="531" y="1470"/>
                  <a:pt x="517" y="1473"/>
                </a:cubicBezTo>
                <a:cubicBezTo>
                  <a:pt x="503" y="1475"/>
                  <a:pt x="490" y="1478"/>
                  <a:pt x="479" y="1480"/>
                </a:cubicBezTo>
                <a:cubicBezTo>
                  <a:pt x="468" y="1482"/>
                  <a:pt x="459" y="1482"/>
                  <a:pt x="451" y="1483"/>
                </a:cubicBezTo>
                <a:cubicBezTo>
                  <a:pt x="435" y="1485"/>
                  <a:pt x="427" y="1486"/>
                  <a:pt x="427" y="1486"/>
                </a:cubicBezTo>
                <a:cubicBezTo>
                  <a:pt x="427" y="1486"/>
                  <a:pt x="435" y="1486"/>
                  <a:pt x="451" y="1486"/>
                </a:cubicBezTo>
                <a:cubicBezTo>
                  <a:pt x="459" y="1485"/>
                  <a:pt x="468" y="1485"/>
                  <a:pt x="480" y="1485"/>
                </a:cubicBezTo>
                <a:cubicBezTo>
                  <a:pt x="491" y="1484"/>
                  <a:pt x="504" y="1483"/>
                  <a:pt x="519" y="1481"/>
                </a:cubicBezTo>
                <a:cubicBezTo>
                  <a:pt x="533" y="1480"/>
                  <a:pt x="549" y="1477"/>
                  <a:pt x="567" y="1475"/>
                </a:cubicBezTo>
                <a:cubicBezTo>
                  <a:pt x="584" y="1472"/>
                  <a:pt x="603" y="1468"/>
                  <a:pt x="623" y="1463"/>
                </a:cubicBezTo>
                <a:cubicBezTo>
                  <a:pt x="663" y="1454"/>
                  <a:pt x="707" y="1439"/>
                  <a:pt x="754" y="1418"/>
                </a:cubicBezTo>
                <a:cubicBezTo>
                  <a:pt x="800" y="1397"/>
                  <a:pt x="848" y="1368"/>
                  <a:pt x="894" y="1329"/>
                </a:cubicBezTo>
                <a:cubicBezTo>
                  <a:pt x="939" y="1290"/>
                  <a:pt x="981" y="1243"/>
                  <a:pt x="1014" y="1183"/>
                </a:cubicBezTo>
                <a:cubicBezTo>
                  <a:pt x="1018" y="1176"/>
                  <a:pt x="1021" y="1169"/>
                  <a:pt x="1025" y="1162"/>
                </a:cubicBezTo>
                <a:lnTo>
                  <a:pt x="1030" y="1152"/>
                </a:lnTo>
                <a:lnTo>
                  <a:pt x="1032" y="1149"/>
                </a:lnTo>
                <a:lnTo>
                  <a:pt x="1034" y="1145"/>
                </a:lnTo>
                <a:lnTo>
                  <a:pt x="1036" y="1139"/>
                </a:lnTo>
                <a:lnTo>
                  <a:pt x="1046" y="1116"/>
                </a:lnTo>
                <a:lnTo>
                  <a:pt x="1054" y="1091"/>
                </a:lnTo>
                <a:cubicBezTo>
                  <a:pt x="1065" y="1059"/>
                  <a:pt x="1074" y="1025"/>
                  <a:pt x="1078" y="990"/>
                </a:cubicBezTo>
                <a:cubicBezTo>
                  <a:pt x="1087" y="919"/>
                  <a:pt x="1082" y="847"/>
                  <a:pt x="1066" y="77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701" y="2395330"/>
            <a:ext cx="798180" cy="84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èche droite rayée 5"/>
          <p:cNvSpPr/>
          <p:nvPr/>
        </p:nvSpPr>
        <p:spPr>
          <a:xfrm>
            <a:off x="2405270" y="4374855"/>
            <a:ext cx="576470" cy="376050"/>
          </a:xfrm>
          <a:prstGeom prst="striped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231" y="3959373"/>
            <a:ext cx="844826" cy="833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163773" y="6619166"/>
            <a:ext cx="5882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Document de présentation pour information uniquement </a:t>
            </a:r>
          </a:p>
        </p:txBody>
      </p:sp>
    </p:spTree>
    <p:extLst>
      <p:ext uri="{BB962C8B-B14F-4D97-AF65-F5344CB8AC3E}">
        <p14:creationId xmlns:p14="http://schemas.microsoft.com/office/powerpoint/2010/main" val="4030409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w9" descr="{&quot;Key&quot;:&quot;POWER_USER_SHAPE_ICON&quot;,&quot;Value&quot;:&quot;POWER_USER_SHAPE_ICON_STYLE_1&quot;}"/>
          <p:cNvSpPr>
            <a:spLocks noChangeAspect="1"/>
          </p:cNvSpPr>
          <p:nvPr/>
        </p:nvSpPr>
        <p:spPr bwMode="auto">
          <a:xfrm rot="6243419">
            <a:off x="2944419" y="3390791"/>
            <a:ext cx="1473361" cy="1467898"/>
          </a:xfrm>
          <a:custGeom>
            <a:avLst/>
            <a:gdLst>
              <a:gd name="T0" fmla="*/ 989 w 1087"/>
              <a:gd name="T1" fmla="*/ 578 h 1486"/>
              <a:gd name="T2" fmla="*/ 727 w 1087"/>
              <a:gd name="T3" fmla="*/ 280 h 1486"/>
              <a:gd name="T4" fmla="*/ 545 w 1087"/>
              <a:gd name="T5" fmla="*/ 167 h 1486"/>
              <a:gd name="T6" fmla="*/ 522 w 1087"/>
              <a:gd name="T7" fmla="*/ 156 h 1486"/>
              <a:gd name="T8" fmla="*/ 512 w 1087"/>
              <a:gd name="T9" fmla="*/ 151 h 1486"/>
              <a:gd name="T10" fmla="*/ 390 w 1087"/>
              <a:gd name="T11" fmla="*/ 103 h 1486"/>
              <a:gd name="T12" fmla="*/ 360 w 1087"/>
              <a:gd name="T13" fmla="*/ 0 h 1486"/>
              <a:gd name="T14" fmla="*/ 292 w 1087"/>
              <a:gd name="T15" fmla="*/ 376 h 1486"/>
              <a:gd name="T16" fmla="*/ 339 w 1087"/>
              <a:gd name="T17" fmla="*/ 283 h 1486"/>
              <a:gd name="T18" fmla="*/ 446 w 1087"/>
              <a:gd name="T19" fmla="*/ 314 h 1486"/>
              <a:gd name="T20" fmla="*/ 448 w 1087"/>
              <a:gd name="T21" fmla="*/ 315 h 1486"/>
              <a:gd name="T22" fmla="*/ 448 w 1087"/>
              <a:gd name="T23" fmla="*/ 314 h 1486"/>
              <a:gd name="T24" fmla="*/ 460 w 1087"/>
              <a:gd name="T25" fmla="*/ 319 h 1486"/>
              <a:gd name="T26" fmla="*/ 508 w 1087"/>
              <a:gd name="T27" fmla="*/ 338 h 1486"/>
              <a:gd name="T28" fmla="*/ 771 w 1087"/>
              <a:gd name="T29" fmla="*/ 506 h 1486"/>
              <a:gd name="T30" fmla="*/ 970 w 1087"/>
              <a:gd name="T31" fmla="*/ 803 h 1486"/>
              <a:gd name="T32" fmla="*/ 985 w 1087"/>
              <a:gd name="T33" fmla="*/ 1072 h 1486"/>
              <a:gd name="T34" fmla="*/ 973 w 1087"/>
              <a:gd name="T35" fmla="*/ 1114 h 1486"/>
              <a:gd name="T36" fmla="*/ 971 w 1087"/>
              <a:gd name="T37" fmla="*/ 1121 h 1486"/>
              <a:gd name="T38" fmla="*/ 971 w 1087"/>
              <a:gd name="T39" fmla="*/ 1121 h 1486"/>
              <a:gd name="T40" fmla="*/ 965 w 1087"/>
              <a:gd name="T41" fmla="*/ 1135 h 1486"/>
              <a:gd name="T42" fmla="*/ 938 w 1087"/>
              <a:gd name="T43" fmla="*/ 1194 h 1486"/>
              <a:gd name="T44" fmla="*/ 890 w 1087"/>
              <a:gd name="T45" fmla="*/ 1265 h 1486"/>
              <a:gd name="T46" fmla="*/ 739 w 1087"/>
              <a:gd name="T47" fmla="*/ 1391 h 1486"/>
              <a:gd name="T48" fmla="*/ 564 w 1087"/>
              <a:gd name="T49" fmla="*/ 1462 h 1486"/>
              <a:gd name="T50" fmla="*/ 479 w 1087"/>
              <a:gd name="T51" fmla="*/ 1480 h 1486"/>
              <a:gd name="T52" fmla="*/ 427 w 1087"/>
              <a:gd name="T53" fmla="*/ 1486 h 1486"/>
              <a:gd name="T54" fmla="*/ 480 w 1087"/>
              <a:gd name="T55" fmla="*/ 1485 h 1486"/>
              <a:gd name="T56" fmla="*/ 567 w 1087"/>
              <a:gd name="T57" fmla="*/ 1475 h 1486"/>
              <a:gd name="T58" fmla="*/ 754 w 1087"/>
              <a:gd name="T59" fmla="*/ 1418 h 1486"/>
              <a:gd name="T60" fmla="*/ 1014 w 1087"/>
              <a:gd name="T61" fmla="*/ 1183 h 1486"/>
              <a:gd name="T62" fmla="*/ 1030 w 1087"/>
              <a:gd name="T63" fmla="*/ 1152 h 1486"/>
              <a:gd name="T64" fmla="*/ 1034 w 1087"/>
              <a:gd name="T65" fmla="*/ 1145 h 1486"/>
              <a:gd name="T66" fmla="*/ 1046 w 1087"/>
              <a:gd name="T67" fmla="*/ 1116 h 1486"/>
              <a:gd name="T68" fmla="*/ 1078 w 1087"/>
              <a:gd name="T69" fmla="*/ 990 h 1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87" h="1486">
                <a:moveTo>
                  <a:pt x="1066" y="777"/>
                </a:moveTo>
                <a:cubicBezTo>
                  <a:pt x="1050" y="707"/>
                  <a:pt x="1023" y="639"/>
                  <a:pt x="989" y="578"/>
                </a:cubicBezTo>
                <a:cubicBezTo>
                  <a:pt x="955" y="516"/>
                  <a:pt x="913" y="461"/>
                  <a:pt x="869" y="411"/>
                </a:cubicBezTo>
                <a:cubicBezTo>
                  <a:pt x="824" y="361"/>
                  <a:pt x="775" y="317"/>
                  <a:pt x="727" y="280"/>
                </a:cubicBezTo>
                <a:cubicBezTo>
                  <a:pt x="677" y="243"/>
                  <a:pt x="629" y="212"/>
                  <a:pt x="580" y="186"/>
                </a:cubicBezTo>
                <a:cubicBezTo>
                  <a:pt x="568" y="179"/>
                  <a:pt x="555" y="172"/>
                  <a:pt x="545" y="167"/>
                </a:cubicBezTo>
                <a:cubicBezTo>
                  <a:pt x="540" y="165"/>
                  <a:pt x="535" y="162"/>
                  <a:pt x="529" y="159"/>
                </a:cubicBezTo>
                <a:lnTo>
                  <a:pt x="522" y="156"/>
                </a:lnTo>
                <a:lnTo>
                  <a:pt x="518" y="154"/>
                </a:lnTo>
                <a:lnTo>
                  <a:pt x="512" y="151"/>
                </a:lnTo>
                <a:cubicBezTo>
                  <a:pt x="489" y="142"/>
                  <a:pt x="468" y="132"/>
                  <a:pt x="448" y="124"/>
                </a:cubicBezTo>
                <a:cubicBezTo>
                  <a:pt x="427" y="117"/>
                  <a:pt x="407" y="110"/>
                  <a:pt x="390" y="103"/>
                </a:cubicBezTo>
                <a:cubicBezTo>
                  <a:pt x="374" y="98"/>
                  <a:pt x="358" y="94"/>
                  <a:pt x="344" y="90"/>
                </a:cubicBezTo>
                <a:lnTo>
                  <a:pt x="360" y="0"/>
                </a:lnTo>
                <a:lnTo>
                  <a:pt x="0" y="130"/>
                </a:lnTo>
                <a:lnTo>
                  <a:pt x="292" y="376"/>
                </a:lnTo>
                <a:lnTo>
                  <a:pt x="310" y="277"/>
                </a:lnTo>
                <a:cubicBezTo>
                  <a:pt x="319" y="279"/>
                  <a:pt x="328" y="280"/>
                  <a:pt x="339" y="283"/>
                </a:cubicBezTo>
                <a:cubicBezTo>
                  <a:pt x="354" y="287"/>
                  <a:pt x="371" y="291"/>
                  <a:pt x="389" y="296"/>
                </a:cubicBezTo>
                <a:cubicBezTo>
                  <a:pt x="407" y="301"/>
                  <a:pt x="426" y="307"/>
                  <a:pt x="446" y="314"/>
                </a:cubicBezTo>
                <a:lnTo>
                  <a:pt x="447" y="314"/>
                </a:lnTo>
                <a:lnTo>
                  <a:pt x="448" y="315"/>
                </a:lnTo>
                <a:cubicBezTo>
                  <a:pt x="445" y="313"/>
                  <a:pt x="448" y="314"/>
                  <a:pt x="447" y="314"/>
                </a:cubicBezTo>
                <a:lnTo>
                  <a:pt x="448" y="314"/>
                </a:lnTo>
                <a:lnTo>
                  <a:pt x="452" y="316"/>
                </a:lnTo>
                <a:lnTo>
                  <a:pt x="460" y="319"/>
                </a:lnTo>
                <a:cubicBezTo>
                  <a:pt x="465" y="321"/>
                  <a:pt x="471" y="323"/>
                  <a:pt x="477" y="325"/>
                </a:cubicBezTo>
                <a:cubicBezTo>
                  <a:pt x="488" y="330"/>
                  <a:pt x="497" y="334"/>
                  <a:pt x="508" y="338"/>
                </a:cubicBezTo>
                <a:cubicBezTo>
                  <a:pt x="549" y="355"/>
                  <a:pt x="594" y="378"/>
                  <a:pt x="639" y="406"/>
                </a:cubicBezTo>
                <a:cubicBezTo>
                  <a:pt x="683" y="434"/>
                  <a:pt x="729" y="467"/>
                  <a:pt x="771" y="506"/>
                </a:cubicBezTo>
                <a:cubicBezTo>
                  <a:pt x="813" y="546"/>
                  <a:pt x="854" y="590"/>
                  <a:pt x="888" y="640"/>
                </a:cubicBezTo>
                <a:cubicBezTo>
                  <a:pt x="922" y="690"/>
                  <a:pt x="950" y="745"/>
                  <a:pt x="970" y="803"/>
                </a:cubicBezTo>
                <a:cubicBezTo>
                  <a:pt x="989" y="861"/>
                  <a:pt x="999" y="922"/>
                  <a:pt x="997" y="983"/>
                </a:cubicBezTo>
                <a:cubicBezTo>
                  <a:pt x="996" y="1013"/>
                  <a:pt x="991" y="1043"/>
                  <a:pt x="985" y="1072"/>
                </a:cubicBezTo>
                <a:lnTo>
                  <a:pt x="980" y="1093"/>
                </a:lnTo>
                <a:lnTo>
                  <a:pt x="973" y="1114"/>
                </a:lnTo>
                <a:lnTo>
                  <a:pt x="971" y="1120"/>
                </a:lnTo>
                <a:lnTo>
                  <a:pt x="971" y="1121"/>
                </a:lnTo>
                <a:lnTo>
                  <a:pt x="971" y="1122"/>
                </a:lnTo>
                <a:cubicBezTo>
                  <a:pt x="970" y="1123"/>
                  <a:pt x="971" y="1121"/>
                  <a:pt x="971" y="1121"/>
                </a:cubicBezTo>
                <a:lnTo>
                  <a:pt x="970" y="1124"/>
                </a:lnTo>
                <a:lnTo>
                  <a:pt x="965" y="1135"/>
                </a:lnTo>
                <a:cubicBezTo>
                  <a:pt x="962" y="1142"/>
                  <a:pt x="960" y="1149"/>
                  <a:pt x="957" y="1156"/>
                </a:cubicBezTo>
                <a:cubicBezTo>
                  <a:pt x="950" y="1170"/>
                  <a:pt x="944" y="1182"/>
                  <a:pt x="938" y="1194"/>
                </a:cubicBezTo>
                <a:cubicBezTo>
                  <a:pt x="930" y="1207"/>
                  <a:pt x="923" y="1219"/>
                  <a:pt x="915" y="1231"/>
                </a:cubicBezTo>
                <a:cubicBezTo>
                  <a:pt x="906" y="1242"/>
                  <a:pt x="898" y="1254"/>
                  <a:pt x="890" y="1265"/>
                </a:cubicBezTo>
                <a:cubicBezTo>
                  <a:pt x="880" y="1275"/>
                  <a:pt x="872" y="1286"/>
                  <a:pt x="862" y="1295"/>
                </a:cubicBezTo>
                <a:cubicBezTo>
                  <a:pt x="824" y="1335"/>
                  <a:pt x="781" y="1366"/>
                  <a:pt x="739" y="1391"/>
                </a:cubicBezTo>
                <a:cubicBezTo>
                  <a:pt x="697" y="1415"/>
                  <a:pt x="655" y="1433"/>
                  <a:pt x="618" y="1446"/>
                </a:cubicBezTo>
                <a:cubicBezTo>
                  <a:pt x="599" y="1452"/>
                  <a:pt x="581" y="1457"/>
                  <a:pt x="564" y="1462"/>
                </a:cubicBezTo>
                <a:cubicBezTo>
                  <a:pt x="547" y="1466"/>
                  <a:pt x="531" y="1470"/>
                  <a:pt x="517" y="1473"/>
                </a:cubicBezTo>
                <a:cubicBezTo>
                  <a:pt x="503" y="1475"/>
                  <a:pt x="490" y="1478"/>
                  <a:pt x="479" y="1480"/>
                </a:cubicBezTo>
                <a:cubicBezTo>
                  <a:pt x="468" y="1482"/>
                  <a:pt x="459" y="1482"/>
                  <a:pt x="451" y="1483"/>
                </a:cubicBezTo>
                <a:cubicBezTo>
                  <a:pt x="435" y="1485"/>
                  <a:pt x="427" y="1486"/>
                  <a:pt x="427" y="1486"/>
                </a:cubicBezTo>
                <a:cubicBezTo>
                  <a:pt x="427" y="1486"/>
                  <a:pt x="435" y="1486"/>
                  <a:pt x="451" y="1486"/>
                </a:cubicBezTo>
                <a:cubicBezTo>
                  <a:pt x="459" y="1485"/>
                  <a:pt x="468" y="1485"/>
                  <a:pt x="480" y="1485"/>
                </a:cubicBezTo>
                <a:cubicBezTo>
                  <a:pt x="491" y="1484"/>
                  <a:pt x="504" y="1483"/>
                  <a:pt x="519" y="1481"/>
                </a:cubicBezTo>
                <a:cubicBezTo>
                  <a:pt x="533" y="1480"/>
                  <a:pt x="549" y="1477"/>
                  <a:pt x="567" y="1475"/>
                </a:cubicBezTo>
                <a:cubicBezTo>
                  <a:pt x="584" y="1472"/>
                  <a:pt x="603" y="1468"/>
                  <a:pt x="623" y="1463"/>
                </a:cubicBezTo>
                <a:cubicBezTo>
                  <a:pt x="663" y="1454"/>
                  <a:pt x="707" y="1439"/>
                  <a:pt x="754" y="1418"/>
                </a:cubicBezTo>
                <a:cubicBezTo>
                  <a:pt x="800" y="1397"/>
                  <a:pt x="848" y="1368"/>
                  <a:pt x="894" y="1329"/>
                </a:cubicBezTo>
                <a:cubicBezTo>
                  <a:pt x="939" y="1290"/>
                  <a:pt x="981" y="1243"/>
                  <a:pt x="1014" y="1183"/>
                </a:cubicBezTo>
                <a:cubicBezTo>
                  <a:pt x="1018" y="1176"/>
                  <a:pt x="1021" y="1169"/>
                  <a:pt x="1025" y="1162"/>
                </a:cubicBezTo>
                <a:lnTo>
                  <a:pt x="1030" y="1152"/>
                </a:lnTo>
                <a:lnTo>
                  <a:pt x="1032" y="1149"/>
                </a:lnTo>
                <a:lnTo>
                  <a:pt x="1034" y="1145"/>
                </a:lnTo>
                <a:lnTo>
                  <a:pt x="1036" y="1139"/>
                </a:lnTo>
                <a:lnTo>
                  <a:pt x="1046" y="1116"/>
                </a:lnTo>
                <a:lnTo>
                  <a:pt x="1054" y="1091"/>
                </a:lnTo>
                <a:cubicBezTo>
                  <a:pt x="1065" y="1059"/>
                  <a:pt x="1074" y="1025"/>
                  <a:pt x="1078" y="990"/>
                </a:cubicBezTo>
                <a:cubicBezTo>
                  <a:pt x="1087" y="919"/>
                  <a:pt x="1082" y="847"/>
                  <a:pt x="1066" y="77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BEC-4D63-C844-A379-BE1BA1814F01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7421" y="107926"/>
            <a:ext cx="8229600" cy="1143000"/>
          </a:xfrm>
        </p:spPr>
        <p:txBody>
          <a:bodyPr/>
          <a:lstStyle/>
          <a:p>
            <a:r>
              <a:rPr lang="fr-FR" b="1" dirty="0"/>
              <a:t>S’isoler en ligne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b="1" dirty="0"/>
          </a:p>
        </p:txBody>
      </p:sp>
      <p:sp>
        <p:nvSpPr>
          <p:cNvPr id="7" name="Espace réservé du texte 5"/>
          <p:cNvSpPr>
            <a:spLocks noGrp="1"/>
          </p:cNvSpPr>
          <p:nvPr/>
        </p:nvSpPr>
        <p:spPr>
          <a:xfrm>
            <a:off x="545174" y="842778"/>
            <a:ext cx="8229600" cy="577336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1400" b="1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319088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2pPr>
            <a:lvl3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3pPr>
            <a:lvl4pPr marL="493713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tabLst/>
              <a:defRPr sz="1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4pPr>
            <a:lvl5pPr marL="171450" indent="-1714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 service pour les « patients symptomatiques »</a:t>
            </a:r>
            <a:endParaRPr lang="fr-FR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5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5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5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5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5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5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5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5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5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5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5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5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nouvelle prise en charge financière « dérogatoire »:</a:t>
            </a:r>
          </a:p>
          <a:p>
            <a:endParaRPr lang="fr-FR" sz="15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3"/>
              </a:buClr>
            </a:pPr>
            <a:r>
              <a:rPr lang="fr-FR" sz="15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IJSS maladie sans carence, dès le premier jour d’isolement</a:t>
            </a:r>
          </a:p>
          <a:p>
            <a:pPr>
              <a:buClr>
                <a:schemeClr val="accent3"/>
              </a:buClr>
            </a:pPr>
            <a:r>
              <a:rPr lang="fr-FR" sz="15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avec base de calcul de droit commun, comme les cas contacts.</a:t>
            </a:r>
          </a:p>
          <a:p>
            <a:pPr>
              <a:buClr>
                <a:schemeClr val="accent3"/>
              </a:buClr>
            </a:pPr>
            <a:endParaRPr lang="fr-FR" sz="11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3"/>
              </a:buClr>
            </a:pPr>
            <a:r>
              <a:rPr lang="fr-FR" sz="15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Maintien / complément de salaire à charge de l’employeur.</a:t>
            </a:r>
            <a:endParaRPr lang="fr-FR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973" y="1720805"/>
            <a:ext cx="2844002" cy="170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à coins arrondis 2"/>
          <p:cNvSpPr/>
          <p:nvPr/>
        </p:nvSpPr>
        <p:spPr>
          <a:xfrm>
            <a:off x="3170583" y="1746226"/>
            <a:ext cx="3091069" cy="1821922"/>
          </a:xfrm>
          <a:prstGeom prst="roundRect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D5EA9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426" y="4526606"/>
            <a:ext cx="1090348" cy="107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40" y="1636767"/>
            <a:ext cx="949137" cy="240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7" y="5623587"/>
            <a:ext cx="692910" cy="49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7" y="5017627"/>
            <a:ext cx="692910" cy="49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163773" y="6619166"/>
            <a:ext cx="5882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Document de présentation pour information uniquement </a:t>
            </a:r>
          </a:p>
        </p:txBody>
      </p:sp>
    </p:spTree>
    <p:extLst>
      <p:ext uri="{BB962C8B-B14F-4D97-AF65-F5344CB8AC3E}">
        <p14:creationId xmlns:p14="http://schemas.microsoft.com/office/powerpoint/2010/main" val="822530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BEC-4D63-C844-A379-BE1BA1814F01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l’isolement du patient symptomatique   </a:t>
            </a:r>
          </a:p>
        </p:txBody>
      </p:sp>
      <p:sp>
        <p:nvSpPr>
          <p:cNvPr id="7" name="Espace réservé du texte 5"/>
          <p:cNvSpPr>
            <a:spLocks noGrp="1"/>
          </p:cNvSpPr>
          <p:nvPr/>
        </p:nvSpPr>
        <p:spPr>
          <a:xfrm>
            <a:off x="457199" y="1558806"/>
            <a:ext cx="8373533" cy="4358434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1400" b="1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319088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2pPr>
            <a:lvl3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3pPr>
            <a:lvl4pPr marL="493713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tabLst/>
              <a:defRPr sz="1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4pPr>
            <a:lvl5pPr marL="171450" indent="-1714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 justificatif d’absence RH : le récépissé à la 1</a:t>
            </a:r>
            <a:r>
              <a:rPr lang="fr-F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ère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connexion</a:t>
            </a:r>
            <a:endParaRPr lang="fr-FR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r>
              <a:rPr lang="fr-FR" sz="1400" b="1" dirty="0">
                <a:solidFill>
                  <a:srgbClr val="0C4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la 1</a:t>
            </a:r>
            <a:r>
              <a:rPr lang="fr-FR" sz="1400" b="1" baseline="30000" dirty="0">
                <a:solidFill>
                  <a:srgbClr val="0C4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ère</a:t>
            </a:r>
            <a:r>
              <a:rPr lang="fr-FR" sz="1400" b="1" dirty="0">
                <a:solidFill>
                  <a:srgbClr val="0C4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connexion,  le salarié obtient </a:t>
            </a:r>
          </a:p>
          <a:p>
            <a:pPr lvl="1">
              <a:buClr>
                <a:schemeClr val="accent3"/>
              </a:buClr>
            </a:pPr>
            <a:r>
              <a:rPr lang="fr-FR" sz="1400" b="1" dirty="0">
                <a:solidFill>
                  <a:srgbClr val="0C4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code confidentiel et un récépissé.</a:t>
            </a: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r>
              <a:rPr lang="fr-FR" sz="1400" b="1" dirty="0">
                <a:solidFill>
                  <a:srgbClr val="0C4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salarié remet à son employeur </a:t>
            </a:r>
          </a:p>
          <a:p>
            <a:pPr lvl="1">
              <a:buClr>
                <a:schemeClr val="accent3"/>
              </a:buClr>
            </a:pPr>
            <a:r>
              <a:rPr lang="fr-FR" sz="1400" b="1" dirty="0">
                <a:solidFill>
                  <a:srgbClr val="0C4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récépissé de demande d’isolement.</a:t>
            </a:r>
            <a:r>
              <a:rPr lang="fr-FR" sz="1400" dirty="0">
                <a:solidFill>
                  <a:srgbClr val="FF0000"/>
                </a:solidFill>
              </a:rPr>
              <a:t> </a:t>
            </a:r>
          </a:p>
          <a:p>
            <a:pPr lvl="1">
              <a:buClr>
                <a:schemeClr val="accent3"/>
              </a:buClr>
            </a:pPr>
            <a:endParaRPr lang="fr-FR" sz="1400" dirty="0">
              <a:solidFill>
                <a:srgbClr val="FF0000"/>
              </a:solidFill>
            </a:endParaRPr>
          </a:p>
          <a:p>
            <a:pPr lvl="1">
              <a:buClr>
                <a:schemeClr val="accent3"/>
              </a:buClr>
            </a:pPr>
            <a:endParaRPr lang="fr-FR" sz="1400" dirty="0">
              <a:solidFill>
                <a:srgbClr val="FF0000"/>
              </a:solidFill>
            </a:endParaRPr>
          </a:p>
          <a:p>
            <a:pPr lvl="1">
              <a:buClr>
                <a:schemeClr val="accent3"/>
              </a:buClr>
            </a:pPr>
            <a:r>
              <a:rPr lang="fr-FR" sz="1400" dirty="0">
                <a:solidFill>
                  <a:srgbClr val="FF0000"/>
                </a:solidFill>
              </a:rPr>
              <a:t>Etape 2 obligatoire </a:t>
            </a:r>
          </a:p>
          <a:p>
            <a:pPr lvl="1">
              <a:buClr>
                <a:schemeClr val="accent3"/>
              </a:buClr>
            </a:pPr>
            <a:r>
              <a:rPr lang="fr-FR" sz="1400" dirty="0">
                <a:solidFill>
                  <a:srgbClr val="FF0000"/>
                </a:solidFill>
              </a:rPr>
              <a:t>pour  déclencher </a:t>
            </a:r>
          </a:p>
          <a:p>
            <a:pPr lvl="1">
              <a:buClr>
                <a:schemeClr val="accent3"/>
              </a:buClr>
            </a:pPr>
            <a:r>
              <a:rPr lang="fr-FR" sz="1400" dirty="0">
                <a:solidFill>
                  <a:srgbClr val="FF0000"/>
                </a:solidFill>
              </a:rPr>
              <a:t>une prise en charge</a:t>
            </a:r>
          </a:p>
          <a:p>
            <a:pPr lvl="1">
              <a:buClr>
                <a:schemeClr val="accent3"/>
              </a:buClr>
            </a:pPr>
            <a:endParaRPr lang="fr-FR" sz="1400" dirty="0">
              <a:solidFill>
                <a:srgbClr val="FF0000"/>
              </a:solidFill>
            </a:endParaRP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988" lvl="1" indent="-342900">
              <a:buFont typeface="Arial" panose="020B0604020202020204" pitchFamily="34" charset="0"/>
              <a:buChar char="•"/>
            </a:pPr>
            <a:endParaRPr lang="fr-F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2007">
            <a:off x="2697639" y="4519049"/>
            <a:ext cx="904456" cy="13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lèche droite 2"/>
          <p:cNvSpPr/>
          <p:nvPr/>
        </p:nvSpPr>
        <p:spPr>
          <a:xfrm>
            <a:off x="3658640" y="4898470"/>
            <a:ext cx="550194" cy="467139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CFCFCF"/>
              </a:clrFrom>
              <a:clrTo>
                <a:srgbClr val="CFCF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92211">
            <a:off x="3678141" y="4510337"/>
            <a:ext cx="527982" cy="30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à coins arrondis 4"/>
          <p:cNvSpPr/>
          <p:nvPr/>
        </p:nvSpPr>
        <p:spPr>
          <a:xfrm>
            <a:off x="786430" y="4718045"/>
            <a:ext cx="1688413" cy="8279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Clr>
                <a:schemeClr val="accent3"/>
              </a:buClr>
            </a:pPr>
            <a:endParaRPr lang="fr-FR" sz="1400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994" y="1962178"/>
            <a:ext cx="1897271" cy="193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252" y="1991145"/>
            <a:ext cx="1156180" cy="41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00" b="35245"/>
          <a:stretch/>
        </p:blipFill>
        <p:spPr bwMode="auto">
          <a:xfrm>
            <a:off x="4208834" y="3978049"/>
            <a:ext cx="3430418" cy="195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63773" y="6619166"/>
            <a:ext cx="5882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Document de présentation pour information uniquement </a:t>
            </a:r>
          </a:p>
        </p:txBody>
      </p:sp>
    </p:spTree>
    <p:extLst>
      <p:ext uri="{BB962C8B-B14F-4D97-AF65-F5344CB8AC3E}">
        <p14:creationId xmlns:p14="http://schemas.microsoft.com/office/powerpoint/2010/main" val="1690539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BEC-4D63-C844-A379-BE1BA1814F01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 </a:t>
            </a:r>
          </a:p>
        </p:txBody>
      </p:sp>
      <p:sp>
        <p:nvSpPr>
          <p:cNvPr id="7" name="Espace réservé du texte 5"/>
          <p:cNvSpPr>
            <a:spLocks noGrp="1"/>
          </p:cNvSpPr>
          <p:nvPr/>
        </p:nvSpPr>
        <p:spPr>
          <a:xfrm>
            <a:off x="457200" y="1240754"/>
            <a:ext cx="8373533" cy="374038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1400" b="1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319088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2pPr>
            <a:lvl3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3pPr>
            <a:lvl4pPr marL="493713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tabLst/>
              <a:defRPr sz="1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4pPr>
            <a:lvl5pPr marL="171450" indent="-1714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 paiement aura lieu sous conditions et après contrôles</a:t>
            </a:r>
            <a:endParaRPr lang="fr-FR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0" dirty="0">
                <a:solidFill>
                  <a:srgbClr val="0C4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Finalisation de la demande avec son code personnel reçu à la première connexion</a:t>
            </a:r>
          </a:p>
          <a:p>
            <a:r>
              <a:rPr lang="fr-FR" b="0" dirty="0">
                <a:solidFill>
                  <a:srgbClr val="0C4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Renseignement des informations sur le test effectué</a:t>
            </a:r>
          </a:p>
          <a:p>
            <a:r>
              <a:rPr lang="fr-FR" b="0" dirty="0">
                <a:solidFill>
                  <a:srgbClr val="0C4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Contrôle systématique de l’Assurance Maladie</a:t>
            </a:r>
          </a:p>
          <a:p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988" lvl="1" indent="-342900">
              <a:buFont typeface="Arial" panose="020B0604020202020204" pitchFamily="34" charset="0"/>
              <a:buChar char="•"/>
            </a:pPr>
            <a:endParaRPr lang="fr-F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03" y="4009673"/>
            <a:ext cx="3309732" cy="19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re 3"/>
          <p:cNvSpPr txBox="1">
            <a:spLocks/>
          </p:cNvSpPr>
          <p:nvPr/>
        </p:nvSpPr>
        <p:spPr>
          <a:xfrm>
            <a:off x="457199" y="755626"/>
            <a:ext cx="8587409" cy="1143000"/>
          </a:xfrm>
          <a:prstGeom prst="rect">
            <a:avLst/>
          </a:prstGeom>
        </p:spPr>
        <p:txBody>
          <a:bodyPr vert="horz" lIns="91440" tIns="45720" rIns="9144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fr-FR" b="1" dirty="0">
                <a:cs typeface="Arial" panose="020B0604020202020204" pitchFamily="34" charset="0"/>
              </a:rPr>
              <a:t>prise en charge IJSS / maintien de salaire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5825">
            <a:off x="509509" y="3202424"/>
            <a:ext cx="2078473" cy="868764"/>
          </a:xfrm>
          <a:prstGeom prst="rect">
            <a:avLst/>
          </a:prstGeom>
        </p:spPr>
      </p:pic>
      <p:sp>
        <p:nvSpPr>
          <p:cNvPr id="5" name="Flèche courbée vers le haut 4"/>
          <p:cNvSpPr/>
          <p:nvPr/>
        </p:nvSpPr>
        <p:spPr>
          <a:xfrm rot="5400000">
            <a:off x="35473" y="3731680"/>
            <a:ext cx="903086" cy="596349"/>
          </a:xfrm>
          <a:prstGeom prst="curvedUp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096" y="2897191"/>
            <a:ext cx="3099081" cy="3168664"/>
          </a:xfrm>
          <a:prstGeom prst="rect">
            <a:avLst/>
          </a:prstGeom>
        </p:spPr>
      </p:pic>
      <p:sp>
        <p:nvSpPr>
          <p:cNvPr id="9" name="Flèche droite 8"/>
          <p:cNvSpPr/>
          <p:nvPr/>
        </p:nvSpPr>
        <p:spPr>
          <a:xfrm>
            <a:off x="3945835" y="4828232"/>
            <a:ext cx="447261" cy="409866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477" y="4446806"/>
            <a:ext cx="773446" cy="76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482" y="2897191"/>
            <a:ext cx="1270997" cy="3265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63773" y="6619166"/>
            <a:ext cx="5882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Document de présentation pour information uniquement </a:t>
            </a:r>
          </a:p>
        </p:txBody>
      </p:sp>
    </p:spTree>
    <p:extLst>
      <p:ext uri="{BB962C8B-B14F-4D97-AF65-F5344CB8AC3E}">
        <p14:creationId xmlns:p14="http://schemas.microsoft.com/office/powerpoint/2010/main" val="3903937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F1185D-C5EC-8643-82CA-C369658710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8656" y="3069346"/>
            <a:ext cx="7052749" cy="1460473"/>
          </a:xfrm>
        </p:spPr>
        <p:txBody>
          <a:bodyPr>
            <a:noAutofit/>
          </a:bodyPr>
          <a:lstStyle/>
          <a:p>
            <a:r>
              <a:rPr lang="fr-FR" dirty="0"/>
              <a:t>          Comment ça marche 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999E6F8-5C3A-E547-975B-00F4A2A1A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2407" y="4900913"/>
            <a:ext cx="4939263" cy="394888"/>
          </a:xfrm>
        </p:spPr>
        <p:txBody>
          <a:bodyPr/>
          <a:lstStyle/>
          <a:p>
            <a:r>
              <a:rPr lang="fr-FR" dirty="0"/>
              <a:t>L’isolement immédiat du salarié symptomatique</a:t>
            </a:r>
          </a:p>
        </p:txBody>
      </p:sp>
      <p:pic>
        <p:nvPicPr>
          <p:cNvPr id="5" name="Picture 2" descr="RÃ©sultat de recherche d'images pour &quot;logo assurance maladi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692" y="6057835"/>
            <a:ext cx="1339784" cy="66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034" y="4946190"/>
            <a:ext cx="1208574" cy="115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63773" y="6619166"/>
            <a:ext cx="5882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Document de présentation pour information uniquement </a:t>
            </a:r>
          </a:p>
        </p:txBody>
      </p:sp>
    </p:spTree>
    <p:extLst>
      <p:ext uri="{BB962C8B-B14F-4D97-AF65-F5344CB8AC3E}">
        <p14:creationId xmlns:p14="http://schemas.microsoft.com/office/powerpoint/2010/main" val="2837548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BEC-4D63-C844-A379-BE1BA1814F01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08721"/>
            <a:ext cx="8229600" cy="1143000"/>
          </a:xfrm>
        </p:spPr>
        <p:txBody>
          <a:bodyPr/>
          <a:lstStyle/>
          <a:p>
            <a:r>
              <a:rPr lang="fr-FR" b="1" dirty="0">
                <a:cs typeface="Arial" panose="020B0604020202020204" pitchFamily="34" charset="0"/>
              </a:rPr>
              <a:t>Attestation d’isolement en 2 temps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b="1" dirty="0"/>
          </a:p>
        </p:txBody>
      </p:sp>
      <p:sp>
        <p:nvSpPr>
          <p:cNvPr id="7" name="Espace réservé du texte 5"/>
          <p:cNvSpPr>
            <a:spLocks noGrp="1"/>
          </p:cNvSpPr>
          <p:nvPr/>
        </p:nvSpPr>
        <p:spPr>
          <a:xfrm>
            <a:off x="457200" y="1015229"/>
            <a:ext cx="8565614" cy="5067519"/>
          </a:xfrm>
          <a:prstGeom prst="rect">
            <a:avLst/>
          </a:prstGeom>
        </p:spPr>
        <p:txBody>
          <a:bodyPr vert="horz" lIns="91440" tIns="45720" rIns="91440" bIns="45720" numCol="1" rtlCol="0">
            <a:normAutofit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1400" b="1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319088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2pPr>
            <a:lvl3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3pPr>
            <a:lvl4pPr marL="493713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tabLst/>
              <a:defRPr sz="1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4pPr>
            <a:lvl5pPr marL="171450" indent="-1714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 test est obligatoire – </a:t>
            </a:r>
            <a:r>
              <a:rPr lang="fr-FR" sz="2100" dirty="0">
                <a:solidFill>
                  <a:srgbClr val="08A1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symptomatique - </a:t>
            </a:r>
            <a:r>
              <a:rPr lang="fr-FR" sz="2000" dirty="0">
                <a:solidFill>
                  <a:srgbClr val="08A1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résultat négatif</a:t>
            </a:r>
            <a:endParaRPr lang="fr-FR" dirty="0">
              <a:solidFill>
                <a:srgbClr val="08A1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5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5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5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5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5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5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5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3"/>
              </a:buClr>
            </a:pPr>
            <a:r>
              <a:rPr lang="fr-FR" sz="15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buClr>
                <a:schemeClr val="accent3"/>
              </a:buClr>
            </a:pPr>
            <a:r>
              <a:rPr lang="fr-FR" sz="15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1</a:t>
            </a:r>
            <a:r>
              <a:rPr lang="fr-FR" sz="1500" b="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ère</a:t>
            </a:r>
            <a:r>
              <a:rPr lang="fr-FR" sz="15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connexion permet de demander une attestation d’isolement et 1 code.</a:t>
            </a:r>
          </a:p>
          <a:p>
            <a:pPr>
              <a:buClr>
                <a:schemeClr val="accent3"/>
              </a:buClr>
            </a:pPr>
            <a:r>
              <a:rPr lang="fr-FR" sz="15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Votre salarié récupère immédiatement son récépissé, </a:t>
            </a:r>
            <a:r>
              <a:rPr lang="fr-FR" sz="1500" b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justificatif d’absence</a:t>
            </a:r>
            <a:r>
              <a:rPr lang="fr-FR" sz="15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chemeClr val="accent3"/>
              </a:buClr>
            </a:pPr>
            <a:r>
              <a:rPr lang="fr-FR" sz="15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buClr>
                <a:schemeClr val="accent3"/>
              </a:buClr>
            </a:pPr>
            <a:r>
              <a:rPr lang="fr-FR" sz="15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buClr>
                <a:schemeClr val="accent3"/>
              </a:buClr>
            </a:pPr>
            <a:r>
              <a:rPr lang="fr-FR" sz="15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2</a:t>
            </a:r>
            <a:r>
              <a:rPr lang="fr-FR" sz="1500" b="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nde</a:t>
            </a:r>
            <a:r>
              <a:rPr lang="fr-FR" sz="15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connexion obligatoire avec code personnel de télécharger </a:t>
            </a:r>
            <a:r>
              <a:rPr lang="fr-FR" sz="1500" b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l’attestation d’isolement </a:t>
            </a:r>
            <a:endParaRPr lang="fr-FR" sz="15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3"/>
              </a:buClr>
            </a:pPr>
            <a:r>
              <a:rPr lang="fr-FR" sz="15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- si le test est négatif</a:t>
            </a:r>
          </a:p>
          <a:p>
            <a:pPr>
              <a:buClr>
                <a:schemeClr val="accent3"/>
              </a:buClr>
            </a:pPr>
            <a:r>
              <a:rPr lang="fr-FR" sz="15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- du jour de l’isolement au jour du résultat</a:t>
            </a:r>
          </a:p>
          <a:p>
            <a:pPr>
              <a:buClr>
                <a:schemeClr val="accent3"/>
              </a:buClr>
            </a:pPr>
            <a:endParaRPr lang="fr-FR" sz="15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3"/>
              </a:buClr>
            </a:pPr>
            <a:r>
              <a:rPr lang="fr-FR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1500" dirty="0">
                <a:solidFill>
                  <a:srgbClr val="08A1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L’attestation d’isolement est disponible immédiatement.</a:t>
            </a:r>
            <a:endParaRPr lang="fr-FR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85406" y="1411834"/>
            <a:ext cx="3710207" cy="2014411"/>
          </a:xfrm>
          <a:prstGeom prst="roundRect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D5EA9"/>
              </a:solidFill>
            </a:endParaRPr>
          </a:p>
        </p:txBody>
      </p:sp>
      <p:sp>
        <p:nvSpPr>
          <p:cNvPr id="13" name="Oval 22"/>
          <p:cNvSpPr>
            <a:spLocks noChangeAspect="1"/>
          </p:cNvSpPr>
          <p:nvPr/>
        </p:nvSpPr>
        <p:spPr>
          <a:xfrm>
            <a:off x="192047" y="3637997"/>
            <a:ext cx="293359" cy="286419"/>
          </a:xfrm>
          <a:prstGeom prst="ellipse">
            <a:avLst/>
          </a:prstGeom>
          <a:solidFill>
            <a:srgbClr val="0C419A"/>
          </a:solidFill>
          <a:ln w="76200">
            <a:solidFill>
              <a:srgbClr val="0C41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14" name="Oval 22"/>
          <p:cNvSpPr>
            <a:spLocks noChangeAspect="1"/>
          </p:cNvSpPr>
          <p:nvPr/>
        </p:nvSpPr>
        <p:spPr>
          <a:xfrm>
            <a:off x="189250" y="4590579"/>
            <a:ext cx="293359" cy="286419"/>
          </a:xfrm>
          <a:prstGeom prst="ellipse">
            <a:avLst/>
          </a:prstGeom>
          <a:solidFill>
            <a:srgbClr val="0C419A"/>
          </a:solidFill>
          <a:ln w="76200">
            <a:solidFill>
              <a:srgbClr val="0C41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854" y="2292752"/>
            <a:ext cx="948837" cy="100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5063">
            <a:off x="7254203" y="1693223"/>
            <a:ext cx="1289689" cy="179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7652">
            <a:off x="4720136" y="1717110"/>
            <a:ext cx="1215236" cy="175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22"/>
          <p:cNvSpPr>
            <a:spLocks noChangeAspect="1"/>
          </p:cNvSpPr>
          <p:nvPr/>
        </p:nvSpPr>
        <p:spPr>
          <a:xfrm>
            <a:off x="4195613" y="1972417"/>
            <a:ext cx="293359" cy="286419"/>
          </a:xfrm>
          <a:prstGeom prst="ellipse">
            <a:avLst/>
          </a:prstGeom>
          <a:solidFill>
            <a:srgbClr val="0C419A"/>
          </a:solidFill>
          <a:ln w="76200">
            <a:solidFill>
              <a:srgbClr val="0C41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16" name="Oval 22"/>
          <p:cNvSpPr>
            <a:spLocks noChangeAspect="1"/>
          </p:cNvSpPr>
          <p:nvPr/>
        </p:nvSpPr>
        <p:spPr>
          <a:xfrm>
            <a:off x="6881374" y="1933695"/>
            <a:ext cx="293359" cy="286419"/>
          </a:xfrm>
          <a:prstGeom prst="ellipse">
            <a:avLst/>
          </a:prstGeom>
          <a:solidFill>
            <a:srgbClr val="0C419A"/>
          </a:solidFill>
          <a:ln w="76200">
            <a:solidFill>
              <a:srgbClr val="0C41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527980" y="5550397"/>
            <a:ext cx="434920" cy="347868"/>
          </a:xfrm>
          <a:prstGeom prst="rightArrow">
            <a:avLst>
              <a:gd name="adj1" fmla="val 50000"/>
              <a:gd name="adj2" fmla="val 43666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874" y="4840176"/>
            <a:ext cx="2074216" cy="1342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61" y="1546733"/>
            <a:ext cx="3448905" cy="175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163773" y="6619166"/>
            <a:ext cx="5882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Document de présentation pour information uniquement </a:t>
            </a:r>
          </a:p>
        </p:txBody>
      </p:sp>
    </p:spTree>
    <p:extLst>
      <p:ext uri="{BB962C8B-B14F-4D97-AF65-F5344CB8AC3E}">
        <p14:creationId xmlns:p14="http://schemas.microsoft.com/office/powerpoint/2010/main" val="2481866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BEC-4D63-C844-A379-BE1BA1814F01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199" y="298426"/>
            <a:ext cx="8229600" cy="1143000"/>
          </a:xfrm>
        </p:spPr>
        <p:txBody>
          <a:bodyPr/>
          <a:lstStyle/>
          <a:p>
            <a:r>
              <a:rPr lang="fr-FR" b="1" dirty="0"/>
              <a:t>l’isolement du patient symptomatique  </a:t>
            </a:r>
          </a:p>
        </p:txBody>
      </p:sp>
      <p:sp>
        <p:nvSpPr>
          <p:cNvPr id="7" name="Espace réservé du texte 5"/>
          <p:cNvSpPr>
            <a:spLocks noGrp="1"/>
          </p:cNvSpPr>
          <p:nvPr/>
        </p:nvSpPr>
        <p:spPr>
          <a:xfrm>
            <a:off x="457199" y="1232260"/>
            <a:ext cx="8373533" cy="374038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1400" b="1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319088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2pPr>
            <a:lvl3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3pPr>
            <a:lvl4pPr marL="493713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tabLst/>
              <a:defRPr sz="1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4pPr>
            <a:lvl5pPr marL="171450" indent="-1714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Durée de l’attestation d’isolement</a:t>
            </a:r>
            <a:endParaRPr lang="fr-FR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r>
              <a:rPr lang="fr-FR" sz="1400" b="1" dirty="0">
                <a:solidFill>
                  <a:srgbClr val="0C4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FR" sz="1400" b="1" dirty="0">
                <a:solidFill>
                  <a:srgbClr val="F96A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le test est négatif</a:t>
            </a:r>
            <a:r>
              <a:rPr lang="fr-FR" sz="1400" b="1" dirty="0">
                <a:solidFill>
                  <a:srgbClr val="0C4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 date du résultat correspond à la date de fin de l’isolement.</a:t>
            </a: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r>
              <a:rPr lang="fr-FR" sz="1400" b="1" dirty="0">
                <a:solidFill>
                  <a:srgbClr val="0C4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L’attestation d’isolement est générée automatiquement et téléchargeable une fois.</a:t>
            </a: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988" lvl="1" indent="-342900">
              <a:buFont typeface="Arial" panose="020B0604020202020204" pitchFamily="34" charset="0"/>
              <a:buChar char="•"/>
            </a:pPr>
            <a:endParaRPr lang="fr-F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7652">
            <a:off x="1584788" y="4729036"/>
            <a:ext cx="793416" cy="114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5063">
            <a:off x="4009001" y="4763888"/>
            <a:ext cx="771773" cy="1074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4" y="1857671"/>
            <a:ext cx="663821" cy="702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2853311"/>
            <a:ext cx="2095499" cy="1355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37"/>
          <a:stretch/>
        </p:blipFill>
        <p:spPr>
          <a:xfrm>
            <a:off x="1481969" y="2853311"/>
            <a:ext cx="3509129" cy="1824059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63773" y="6619166"/>
            <a:ext cx="5882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Document de présentation pour information uniquement </a:t>
            </a:r>
          </a:p>
        </p:txBody>
      </p:sp>
    </p:spTree>
    <p:extLst>
      <p:ext uri="{BB962C8B-B14F-4D97-AF65-F5344CB8AC3E}">
        <p14:creationId xmlns:p14="http://schemas.microsoft.com/office/powerpoint/2010/main" val="1566182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BEC-4D63-C844-A379-BE1BA1814F01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82468" y="247992"/>
            <a:ext cx="8229600" cy="1143000"/>
          </a:xfrm>
        </p:spPr>
        <p:txBody>
          <a:bodyPr/>
          <a:lstStyle/>
          <a:p>
            <a:r>
              <a:rPr lang="fr-FR" b="1" dirty="0">
                <a:cs typeface="Arial" panose="020B0604020202020204" pitchFamily="34" charset="0"/>
              </a:rPr>
              <a:t>Attestation d’isolement en 3 temps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b="1" dirty="0"/>
          </a:p>
        </p:txBody>
      </p:sp>
      <p:sp>
        <p:nvSpPr>
          <p:cNvPr id="7" name="Espace réservé du texte 5"/>
          <p:cNvSpPr>
            <a:spLocks noGrp="1"/>
          </p:cNvSpPr>
          <p:nvPr/>
        </p:nvSpPr>
        <p:spPr>
          <a:xfrm>
            <a:off x="282468" y="1003867"/>
            <a:ext cx="8861532" cy="4482549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1400" b="1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319088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2pPr>
            <a:lvl3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3pPr>
            <a:lvl4pPr marL="493713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tabLst/>
              <a:defRPr sz="1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4pPr>
            <a:lvl5pPr marL="171450" indent="-1714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 test est obligatoire – </a:t>
            </a:r>
            <a:r>
              <a:rPr lang="fr-FR" sz="2000" dirty="0">
                <a:solidFill>
                  <a:srgbClr val="08A1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symptomatique - testé positif</a:t>
            </a:r>
            <a:endParaRPr lang="fr-FR" dirty="0">
              <a:solidFill>
                <a:srgbClr val="08A1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5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5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5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3"/>
              </a:buClr>
            </a:pPr>
            <a:endParaRPr lang="fr-FR" sz="15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3"/>
              </a:buClr>
            </a:pPr>
            <a:r>
              <a:rPr lang="fr-FR" sz="15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buClr>
                <a:schemeClr val="accent3"/>
              </a:buClr>
            </a:pPr>
            <a:r>
              <a:rPr lang="fr-FR" sz="15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</a:t>
            </a:r>
            <a:r>
              <a:rPr lang="fr-FR" sz="1500" b="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ère</a:t>
            </a:r>
            <a:r>
              <a:rPr lang="fr-FR" sz="15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connexion : un code perso + un récépissé le temps du test (1-4 jours).</a:t>
            </a:r>
          </a:p>
          <a:p>
            <a:pPr>
              <a:buClr>
                <a:schemeClr val="accent3"/>
              </a:buClr>
            </a:pPr>
            <a:r>
              <a:rPr lang="fr-FR" sz="15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buClr>
                <a:schemeClr val="accent3"/>
              </a:buClr>
            </a:pPr>
            <a:r>
              <a:rPr lang="fr-FR" sz="15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</a:t>
            </a:r>
            <a:r>
              <a:rPr lang="fr-FR" sz="1500" b="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nde</a:t>
            </a:r>
            <a:r>
              <a:rPr lang="fr-FR" sz="15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connexion : code, date test </a:t>
            </a:r>
            <a:r>
              <a:rPr lang="fr-FR" sz="15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fr-FR" sz="15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une attestation d’isolement est générée et téléchargeable.</a:t>
            </a:r>
          </a:p>
          <a:p>
            <a:pPr>
              <a:buClr>
                <a:schemeClr val="accent3"/>
              </a:buClr>
            </a:pPr>
            <a:endParaRPr lang="fr-FR" sz="15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3"/>
              </a:buClr>
            </a:pPr>
            <a:r>
              <a:rPr lang="fr-FR" sz="15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Isolement prolongé : une nouvelle attestation d’isolement est à recevoir par le contact tracing.</a:t>
            </a:r>
          </a:p>
          <a:p>
            <a:pPr>
              <a:buClr>
                <a:schemeClr val="accent3"/>
              </a:buClr>
            </a:pPr>
            <a:endParaRPr lang="fr-FR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982" y="1627459"/>
            <a:ext cx="1906889" cy="1142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à coins arrondis 2"/>
          <p:cNvSpPr/>
          <p:nvPr/>
        </p:nvSpPr>
        <p:spPr>
          <a:xfrm>
            <a:off x="1659835" y="1589585"/>
            <a:ext cx="2169570" cy="1287009"/>
          </a:xfrm>
          <a:prstGeom prst="roundRect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D5EA9"/>
              </a:solidFill>
            </a:endParaRPr>
          </a:p>
        </p:txBody>
      </p:sp>
      <p:sp>
        <p:nvSpPr>
          <p:cNvPr id="13" name="Oval 22"/>
          <p:cNvSpPr>
            <a:spLocks noChangeAspect="1"/>
          </p:cNvSpPr>
          <p:nvPr/>
        </p:nvSpPr>
        <p:spPr>
          <a:xfrm>
            <a:off x="412172" y="2969982"/>
            <a:ext cx="293359" cy="286419"/>
          </a:xfrm>
          <a:prstGeom prst="ellipse">
            <a:avLst/>
          </a:prstGeom>
          <a:solidFill>
            <a:srgbClr val="0C419A"/>
          </a:solidFill>
          <a:ln w="76200">
            <a:solidFill>
              <a:srgbClr val="0C41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14" name="Oval 22"/>
          <p:cNvSpPr>
            <a:spLocks noChangeAspect="1"/>
          </p:cNvSpPr>
          <p:nvPr/>
        </p:nvSpPr>
        <p:spPr>
          <a:xfrm>
            <a:off x="412172" y="3503043"/>
            <a:ext cx="293359" cy="286419"/>
          </a:xfrm>
          <a:prstGeom prst="ellipse">
            <a:avLst/>
          </a:prstGeom>
          <a:solidFill>
            <a:srgbClr val="0C419A"/>
          </a:solidFill>
          <a:ln w="76200">
            <a:solidFill>
              <a:srgbClr val="0C41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9" name="Oval 22"/>
          <p:cNvSpPr>
            <a:spLocks noChangeAspect="1"/>
          </p:cNvSpPr>
          <p:nvPr/>
        </p:nvSpPr>
        <p:spPr>
          <a:xfrm>
            <a:off x="412851" y="4069913"/>
            <a:ext cx="293359" cy="286419"/>
          </a:xfrm>
          <a:prstGeom prst="ellipse">
            <a:avLst/>
          </a:prstGeom>
          <a:solidFill>
            <a:srgbClr val="0C419A"/>
          </a:solidFill>
          <a:ln w="76200">
            <a:solidFill>
              <a:srgbClr val="0C41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306" y="1565893"/>
            <a:ext cx="1090348" cy="107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6055">
            <a:off x="6353414" y="1614383"/>
            <a:ext cx="888665" cy="1237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7652">
            <a:off x="4176696" y="1536139"/>
            <a:ext cx="938102" cy="135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1"/>
          <a:stretch/>
        </p:blipFill>
        <p:spPr bwMode="auto">
          <a:xfrm>
            <a:off x="2705100" y="4487964"/>
            <a:ext cx="3848100" cy="14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163773" y="6619166"/>
            <a:ext cx="5882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Document de présentation pour information uniquement </a:t>
            </a:r>
          </a:p>
        </p:txBody>
      </p:sp>
    </p:spTree>
    <p:extLst>
      <p:ext uri="{BB962C8B-B14F-4D97-AF65-F5344CB8AC3E}">
        <p14:creationId xmlns:p14="http://schemas.microsoft.com/office/powerpoint/2010/main" val="2443206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BEC-4D63-C844-A379-BE1BA1814F01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46027" y="253952"/>
            <a:ext cx="8229600" cy="1143000"/>
          </a:xfrm>
        </p:spPr>
        <p:txBody>
          <a:bodyPr/>
          <a:lstStyle/>
          <a:p>
            <a:r>
              <a:rPr lang="fr-FR" b="1" dirty="0"/>
              <a:t>l’isolement du patient symptomatique  </a:t>
            </a:r>
          </a:p>
        </p:txBody>
      </p:sp>
      <p:sp>
        <p:nvSpPr>
          <p:cNvPr id="7" name="Espace réservé du texte 5"/>
          <p:cNvSpPr>
            <a:spLocks noGrp="1"/>
          </p:cNvSpPr>
          <p:nvPr/>
        </p:nvSpPr>
        <p:spPr>
          <a:xfrm>
            <a:off x="446027" y="1093426"/>
            <a:ext cx="8373533" cy="374038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1400" b="1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319088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2pPr>
            <a:lvl3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3pPr>
            <a:lvl4pPr marL="493713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tabLst/>
              <a:defRPr sz="1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4pPr>
            <a:lvl5pPr marL="171450" indent="-1714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Attestation d’isolement : la 2</a:t>
            </a:r>
            <a:r>
              <a:rPr lang="fr-F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nde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connexion</a:t>
            </a:r>
            <a:endParaRPr lang="fr-FR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endParaRPr lang="fr-FR" sz="6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r>
              <a:rPr lang="fr-FR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le résultat est positif</a:t>
            </a:r>
            <a:r>
              <a:rPr lang="fr-FR" sz="1400" b="1" dirty="0">
                <a:solidFill>
                  <a:srgbClr val="0C4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le salarié récupère sa première attestation d’isolement.</a:t>
            </a:r>
          </a:p>
          <a:p>
            <a:pPr lvl="1">
              <a:buClr>
                <a:schemeClr val="accent3"/>
              </a:buClr>
            </a:pPr>
            <a:r>
              <a:rPr lang="fr-FR" sz="1400" b="1" dirty="0">
                <a:solidFill>
                  <a:srgbClr val="0C4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L’isolement sera prolongé jusqu’à 7 jours supplémentaires par le </a:t>
            </a:r>
            <a:r>
              <a:rPr lang="fr-FR" sz="1400" b="1" dirty="0">
                <a:solidFill>
                  <a:srgbClr val="08A1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tracing</a:t>
            </a:r>
            <a:r>
              <a:rPr lang="fr-FR" sz="1400" b="1" dirty="0">
                <a:solidFill>
                  <a:srgbClr val="0C4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buClr>
                <a:schemeClr val="accent3"/>
              </a:buClr>
            </a:pPr>
            <a:endParaRPr lang="fr-FR" sz="20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r>
              <a:rPr lang="fr-FR" sz="1400" b="1" dirty="0">
                <a:solidFill>
                  <a:srgbClr val="0C4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Après un contrôle strict, l’attestation d’isolement sera envoyée dans les meilleurs délais.</a:t>
            </a:r>
          </a:p>
          <a:p>
            <a:pPr lvl="1">
              <a:buClr>
                <a:schemeClr val="accent3"/>
              </a:buClr>
            </a:pPr>
            <a:r>
              <a:rPr lang="fr-FR" sz="1400" b="1" dirty="0">
                <a:solidFill>
                  <a:srgbClr val="0C4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dossier est suivi par la cellule « contact tracing ».</a:t>
            </a: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r>
              <a:rPr lang="fr-FR" sz="1400" b="1" dirty="0">
                <a:solidFill>
                  <a:srgbClr val="0C4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</a:t>
            </a: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buClr>
                <a:schemeClr val="accent3"/>
              </a:buClr>
            </a:pPr>
            <a:endParaRPr lang="fr-FR" sz="1800" dirty="0">
              <a:solidFill>
                <a:schemeClr val="lt1"/>
              </a:solidFill>
              <a:latin typeface="+mn-lt"/>
              <a:cs typeface="+mn-cs"/>
            </a:endParaRP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988" lvl="1" indent="-342900">
              <a:buFont typeface="Arial" panose="020B0604020202020204" pitchFamily="34" charset="0"/>
              <a:buChar char="•"/>
            </a:pPr>
            <a:endParaRPr lang="fr-F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7652">
            <a:off x="988560" y="5134880"/>
            <a:ext cx="528531" cy="76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8086">
            <a:off x="3212168" y="5140008"/>
            <a:ext cx="575299" cy="801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17" y="3345919"/>
            <a:ext cx="6826907" cy="1737540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3917">
            <a:off x="6725213" y="5086227"/>
            <a:ext cx="652546" cy="90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val 22"/>
          <p:cNvSpPr>
            <a:spLocks noChangeAspect="1"/>
          </p:cNvSpPr>
          <p:nvPr/>
        </p:nvSpPr>
        <p:spPr>
          <a:xfrm>
            <a:off x="446027" y="1668970"/>
            <a:ext cx="293359" cy="286419"/>
          </a:xfrm>
          <a:prstGeom prst="ellipse">
            <a:avLst/>
          </a:prstGeom>
          <a:solidFill>
            <a:srgbClr val="0C419A"/>
          </a:solidFill>
          <a:ln w="76200">
            <a:solidFill>
              <a:srgbClr val="0C41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20" name="Oval 22"/>
          <p:cNvSpPr>
            <a:spLocks noChangeAspect="1"/>
          </p:cNvSpPr>
          <p:nvPr/>
        </p:nvSpPr>
        <p:spPr>
          <a:xfrm>
            <a:off x="446025" y="2466703"/>
            <a:ext cx="293359" cy="286419"/>
          </a:xfrm>
          <a:prstGeom prst="ellipse">
            <a:avLst/>
          </a:prstGeom>
          <a:solidFill>
            <a:srgbClr val="0C419A"/>
          </a:solidFill>
          <a:ln w="76200">
            <a:solidFill>
              <a:srgbClr val="0C41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21" name="Oval 22"/>
          <p:cNvSpPr>
            <a:spLocks noChangeAspect="1"/>
          </p:cNvSpPr>
          <p:nvPr/>
        </p:nvSpPr>
        <p:spPr>
          <a:xfrm>
            <a:off x="6797238" y="5837412"/>
            <a:ext cx="293359" cy="286419"/>
          </a:xfrm>
          <a:prstGeom prst="ellipse">
            <a:avLst/>
          </a:prstGeom>
          <a:solidFill>
            <a:srgbClr val="0C419A"/>
          </a:solidFill>
          <a:ln w="76200">
            <a:solidFill>
              <a:srgbClr val="0C41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22" name="Oval 22"/>
          <p:cNvSpPr>
            <a:spLocks noChangeAspect="1"/>
          </p:cNvSpPr>
          <p:nvPr/>
        </p:nvSpPr>
        <p:spPr>
          <a:xfrm>
            <a:off x="3424088" y="5837412"/>
            <a:ext cx="293359" cy="286419"/>
          </a:xfrm>
          <a:prstGeom prst="ellipse">
            <a:avLst/>
          </a:prstGeom>
          <a:solidFill>
            <a:srgbClr val="0C419A"/>
          </a:solidFill>
          <a:ln w="76200">
            <a:solidFill>
              <a:srgbClr val="0C41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63773" y="6619166"/>
            <a:ext cx="5882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Document de présentation pour information uniquement </a:t>
            </a:r>
          </a:p>
        </p:txBody>
      </p:sp>
    </p:spTree>
    <p:extLst>
      <p:ext uri="{BB962C8B-B14F-4D97-AF65-F5344CB8AC3E}">
        <p14:creationId xmlns:p14="http://schemas.microsoft.com/office/powerpoint/2010/main" val="32100510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BEC-4D63-C844-A379-BE1BA1814F01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5" name="Titre 3"/>
          <p:cNvSpPr txBox="1">
            <a:spLocks/>
          </p:cNvSpPr>
          <p:nvPr/>
        </p:nvSpPr>
        <p:spPr>
          <a:xfrm>
            <a:off x="457200" y="184126"/>
            <a:ext cx="8382000" cy="1143000"/>
          </a:xfrm>
          <a:prstGeom prst="rect">
            <a:avLst/>
          </a:prstGeom>
        </p:spPr>
        <p:txBody>
          <a:bodyPr vert="horz" lIns="91440" tIns="45720" rIns="9144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fr-FR" b="1" dirty="0"/>
              <a:t>En résumé</a:t>
            </a:r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457200" y="1327126"/>
            <a:ext cx="8382000" cy="4606083"/>
          </a:xfrm>
        </p:spPr>
        <p:txBody>
          <a:bodyPr>
            <a:normAutofit/>
          </a:bodyPr>
          <a:lstStyle/>
          <a:p>
            <a:endParaRPr lang="fr-FR" dirty="0">
              <a:solidFill>
                <a:schemeClr val="accent3"/>
              </a:solidFill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496" y="4142342"/>
            <a:ext cx="527862" cy="300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427" y="4138584"/>
            <a:ext cx="527862" cy="300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1121985"/>
            <a:ext cx="7981950" cy="489146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63773" y="6619166"/>
            <a:ext cx="5882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Document de présentation pour information uniquement </a:t>
            </a:r>
          </a:p>
        </p:txBody>
      </p:sp>
    </p:spTree>
    <p:extLst>
      <p:ext uri="{BB962C8B-B14F-4D97-AF65-F5344CB8AC3E}">
        <p14:creationId xmlns:p14="http://schemas.microsoft.com/office/powerpoint/2010/main" val="2773502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BEC-4D63-C844-A379-BE1BA1814F01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68725" y="234737"/>
            <a:ext cx="8229600" cy="1143000"/>
          </a:xfrm>
        </p:spPr>
        <p:txBody>
          <a:bodyPr/>
          <a:lstStyle/>
          <a:p>
            <a:r>
              <a:rPr lang="fr-FR" b="1" dirty="0"/>
              <a:t>l’isolement du salarié</a:t>
            </a:r>
          </a:p>
        </p:txBody>
      </p:sp>
      <p:grpSp>
        <p:nvGrpSpPr>
          <p:cNvPr id="8" name="Group 5"/>
          <p:cNvGrpSpPr>
            <a:grpSpLocks noChangeAspect="1"/>
          </p:cNvGrpSpPr>
          <p:nvPr/>
        </p:nvGrpSpPr>
        <p:grpSpPr>
          <a:xfrm>
            <a:off x="4729235" y="2719576"/>
            <a:ext cx="1358022" cy="3162393"/>
            <a:chOff x="5604092" y="2687639"/>
            <a:chExt cx="1180882" cy="2806444"/>
          </a:xfrm>
        </p:grpSpPr>
        <p:sp>
          <p:nvSpPr>
            <p:cNvPr id="9" name="Rectangle 8"/>
            <p:cNvSpPr/>
            <p:nvPr/>
          </p:nvSpPr>
          <p:spPr>
            <a:xfrm>
              <a:off x="5604095" y="3259248"/>
              <a:ext cx="416459" cy="223483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ight Arrow 3"/>
            <p:cNvSpPr/>
            <p:nvPr/>
          </p:nvSpPr>
          <p:spPr>
            <a:xfrm>
              <a:off x="6020553" y="2687639"/>
              <a:ext cx="764421" cy="762845"/>
            </a:xfrm>
            <a:prstGeom prst="rightArrow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Isosceles Triangle 4"/>
            <p:cNvSpPr/>
            <p:nvPr/>
          </p:nvSpPr>
          <p:spPr>
            <a:xfrm flipH="1">
              <a:off x="5604092" y="2879002"/>
              <a:ext cx="416459" cy="380246"/>
            </a:xfrm>
            <a:prstGeom prst="triangle">
              <a:avLst>
                <a:gd name="adj" fmla="val 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6"/>
          <p:cNvGrpSpPr>
            <a:grpSpLocks noChangeAspect="1"/>
          </p:cNvGrpSpPr>
          <p:nvPr/>
        </p:nvGrpSpPr>
        <p:grpSpPr>
          <a:xfrm flipH="1">
            <a:off x="2615063" y="4076086"/>
            <a:ext cx="1358022" cy="1805883"/>
            <a:chOff x="5604092" y="2687639"/>
            <a:chExt cx="1180882" cy="1921769"/>
          </a:xfrm>
        </p:grpSpPr>
        <p:sp>
          <p:nvSpPr>
            <p:cNvPr id="13" name="Rectangle 12"/>
            <p:cNvSpPr/>
            <p:nvPr/>
          </p:nvSpPr>
          <p:spPr>
            <a:xfrm>
              <a:off x="5604095" y="3259249"/>
              <a:ext cx="416459" cy="13501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ight Arrow 8"/>
            <p:cNvSpPr/>
            <p:nvPr/>
          </p:nvSpPr>
          <p:spPr>
            <a:xfrm>
              <a:off x="6020553" y="2687639"/>
              <a:ext cx="764421" cy="762845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Isosceles Triangle 9"/>
            <p:cNvSpPr/>
            <p:nvPr/>
          </p:nvSpPr>
          <p:spPr>
            <a:xfrm flipH="1">
              <a:off x="5604092" y="2879002"/>
              <a:ext cx="416459" cy="380246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4"/>
          <p:cNvGrpSpPr>
            <a:grpSpLocks noChangeAspect="1"/>
          </p:cNvGrpSpPr>
          <p:nvPr/>
        </p:nvGrpSpPr>
        <p:grpSpPr>
          <a:xfrm>
            <a:off x="5299569" y="3448935"/>
            <a:ext cx="1358022" cy="2433034"/>
            <a:chOff x="5604092" y="2687639"/>
            <a:chExt cx="1180882" cy="1683546"/>
          </a:xfrm>
          <a:solidFill>
            <a:srgbClr val="0C419A"/>
          </a:solidFill>
        </p:grpSpPr>
        <p:sp>
          <p:nvSpPr>
            <p:cNvPr id="17" name="Rectangle 16"/>
            <p:cNvSpPr/>
            <p:nvPr/>
          </p:nvSpPr>
          <p:spPr>
            <a:xfrm>
              <a:off x="5604095" y="3259249"/>
              <a:ext cx="416459" cy="11119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ight Arrow 16"/>
            <p:cNvSpPr/>
            <p:nvPr/>
          </p:nvSpPr>
          <p:spPr>
            <a:xfrm>
              <a:off x="6020553" y="2687639"/>
              <a:ext cx="764421" cy="762845"/>
            </a:xfrm>
            <a:prstGeom prst="rightArrow">
              <a:avLst/>
            </a:prstGeom>
            <a:solidFill>
              <a:srgbClr val="4E5C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Isosceles Triangle 17"/>
            <p:cNvSpPr/>
            <p:nvPr/>
          </p:nvSpPr>
          <p:spPr>
            <a:xfrm flipH="1">
              <a:off x="5604092" y="2879002"/>
              <a:ext cx="416459" cy="380246"/>
            </a:xfrm>
            <a:prstGeom prst="triangle">
              <a:avLst>
                <a:gd name="adj" fmla="val 0"/>
              </a:avLst>
            </a:prstGeom>
            <a:solidFill>
              <a:srgbClr val="4E5C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18"/>
          <p:cNvGrpSpPr>
            <a:grpSpLocks noChangeAspect="1"/>
          </p:cNvGrpSpPr>
          <p:nvPr/>
        </p:nvGrpSpPr>
        <p:grpSpPr>
          <a:xfrm flipH="1">
            <a:off x="3238255" y="2364054"/>
            <a:ext cx="1358022" cy="3517915"/>
            <a:chOff x="5604092" y="2687639"/>
            <a:chExt cx="1180882" cy="3252134"/>
          </a:xfrm>
        </p:grpSpPr>
        <p:sp>
          <p:nvSpPr>
            <p:cNvPr id="21" name="Rectangle 20"/>
            <p:cNvSpPr/>
            <p:nvPr/>
          </p:nvSpPr>
          <p:spPr>
            <a:xfrm>
              <a:off x="5604095" y="3259249"/>
              <a:ext cx="416459" cy="268052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ight Arrow 20"/>
            <p:cNvSpPr/>
            <p:nvPr/>
          </p:nvSpPr>
          <p:spPr>
            <a:xfrm>
              <a:off x="6020553" y="2687639"/>
              <a:ext cx="764421" cy="762845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Isosceles Triangle 21"/>
            <p:cNvSpPr/>
            <p:nvPr/>
          </p:nvSpPr>
          <p:spPr>
            <a:xfrm flipH="1">
              <a:off x="5604092" y="2879002"/>
              <a:ext cx="416459" cy="380246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" y="4213430"/>
            <a:ext cx="26150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9088" lvl="1" algn="ctr">
              <a:buClr>
                <a:schemeClr val="accent3"/>
              </a:buClr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Personnes vulnérables, selon certaines pathologies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" y="2419359"/>
            <a:ext cx="3361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9088" lvl="1" algn="ctr">
              <a:buClr>
                <a:schemeClr val="accent3"/>
              </a:buClr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Parents, dont les enfants scolarisés sont sans école et/ou à isoler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547330" y="2522780"/>
            <a:ext cx="35966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9088" lvl="1" algn="ctr">
              <a:buClr>
                <a:schemeClr val="accent3"/>
              </a:buClr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Cas contacts, identifiés par un patient zéro, et alertés par l’Assurance maladie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18046" y="3603570"/>
            <a:ext cx="28268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9088" lvl="1" algn="ctr">
              <a:buClr>
                <a:schemeClr val="accent3"/>
              </a:buClr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Patient zéro, </a:t>
            </a:r>
          </a:p>
          <a:p>
            <a:pPr marL="319088" lvl="1" algn="ctr">
              <a:buClr>
                <a:schemeClr val="accent3"/>
              </a:buClr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détecté par un professionnel de santé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25" y="5563832"/>
            <a:ext cx="1312132" cy="104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Espace réservé du texte 5"/>
          <p:cNvSpPr>
            <a:spLocks noGrp="1"/>
          </p:cNvSpPr>
          <p:nvPr/>
        </p:nvSpPr>
        <p:spPr>
          <a:xfrm>
            <a:off x="542468" y="1221563"/>
            <a:ext cx="8373533" cy="585304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1400" b="1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319088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2pPr>
            <a:lvl3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3pPr>
            <a:lvl4pPr marL="493713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tabLst/>
              <a:defRPr sz="1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4pPr>
            <a:lvl5pPr marL="171450" indent="-1714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Il répond à un besoin de protection pour lui et son entourage</a:t>
            </a: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14"/>
          <p:cNvGrpSpPr>
            <a:grpSpLocks noChangeAspect="1"/>
          </p:cNvGrpSpPr>
          <p:nvPr/>
        </p:nvGrpSpPr>
        <p:grpSpPr>
          <a:xfrm>
            <a:off x="5874189" y="4490588"/>
            <a:ext cx="1358022" cy="1391381"/>
            <a:chOff x="5604092" y="2687639"/>
            <a:chExt cx="1180882" cy="1176601"/>
          </a:xfrm>
          <a:solidFill>
            <a:srgbClr val="0C419A"/>
          </a:solidFill>
        </p:grpSpPr>
        <p:sp>
          <p:nvSpPr>
            <p:cNvPr id="30" name="Rectangle 29"/>
            <p:cNvSpPr/>
            <p:nvPr/>
          </p:nvSpPr>
          <p:spPr>
            <a:xfrm>
              <a:off x="5604095" y="3259249"/>
              <a:ext cx="416459" cy="60499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ight Arrow 16"/>
            <p:cNvSpPr/>
            <p:nvPr/>
          </p:nvSpPr>
          <p:spPr>
            <a:xfrm>
              <a:off x="6020553" y="2687639"/>
              <a:ext cx="764421" cy="762845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Isosceles Triangle 17"/>
            <p:cNvSpPr/>
            <p:nvPr/>
          </p:nvSpPr>
          <p:spPr>
            <a:xfrm flipH="1">
              <a:off x="5604092" y="2879002"/>
              <a:ext cx="416459" cy="380246"/>
            </a:xfrm>
            <a:prstGeom prst="triangle">
              <a:avLst>
                <a:gd name="adj" fmla="val 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6447564" y="4649248"/>
            <a:ext cx="28268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9088" lvl="1" algn="ctr">
              <a:buClr>
                <a:schemeClr val="accent3"/>
              </a:buClr>
            </a:pPr>
            <a:r>
              <a:rPr lang="fr-FR" sz="1600" b="1" dirty="0">
                <a:solidFill>
                  <a:srgbClr val="F96A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</a:t>
            </a:r>
          </a:p>
          <a:p>
            <a:pPr marL="319088" lvl="1" algn="ctr">
              <a:buClr>
                <a:schemeClr val="accent3"/>
              </a:buClr>
            </a:pPr>
            <a:r>
              <a:rPr lang="fr-FR" sz="1600" b="1" dirty="0">
                <a:solidFill>
                  <a:srgbClr val="F96A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symptomatique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163773" y="6619166"/>
            <a:ext cx="5882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Document de présentation pour information uniquement </a:t>
            </a:r>
          </a:p>
        </p:txBody>
      </p:sp>
    </p:spTree>
    <p:extLst>
      <p:ext uri="{BB962C8B-B14F-4D97-AF65-F5344CB8AC3E}">
        <p14:creationId xmlns:p14="http://schemas.microsoft.com/office/powerpoint/2010/main" val="4559101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F1185D-C5EC-8643-82CA-C369658710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dirty="0"/>
              <a:t>La PRISE en charge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999E6F8-5C3A-E547-975B-00F4A2A1A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2467" y="4900912"/>
            <a:ext cx="4939263" cy="953236"/>
          </a:xfrm>
        </p:spPr>
        <p:txBody>
          <a:bodyPr>
            <a:normAutofit/>
          </a:bodyPr>
          <a:lstStyle/>
          <a:p>
            <a:r>
              <a:rPr lang="fr-FR" dirty="0"/>
              <a:t>Traitement identique pour tous !</a:t>
            </a:r>
          </a:p>
          <a:p>
            <a:endParaRPr lang="fr-FR" dirty="0"/>
          </a:p>
          <a:p>
            <a:r>
              <a:rPr lang="fr-FR" dirty="0"/>
              <a:t>	« Plus simple, plus rapide, plus efficace »</a:t>
            </a:r>
          </a:p>
        </p:txBody>
      </p:sp>
      <p:pic>
        <p:nvPicPr>
          <p:cNvPr id="4" name="Image 5" descr="logo-dsn-rv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323" y="1000074"/>
            <a:ext cx="1821738" cy="20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Ã©sultat de recherche d'images pour &quot;logo assurance maladie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692" y="6057835"/>
            <a:ext cx="1339784" cy="66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63773" y="6619166"/>
            <a:ext cx="5882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Document de présentation pour information uniquement </a:t>
            </a:r>
          </a:p>
        </p:txBody>
      </p:sp>
    </p:spTree>
    <p:extLst>
      <p:ext uri="{BB962C8B-B14F-4D97-AF65-F5344CB8AC3E}">
        <p14:creationId xmlns:p14="http://schemas.microsoft.com/office/powerpoint/2010/main" val="13301639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BEC-4D63-C844-A379-BE1BA1814F01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55356"/>
            <a:ext cx="8229600" cy="1143000"/>
          </a:xfrm>
        </p:spPr>
        <p:txBody>
          <a:bodyPr/>
          <a:lstStyle/>
          <a:p>
            <a:r>
              <a:rPr lang="fr-FR" b="1" dirty="0"/>
              <a:t>Régime unique et simplifié  </a:t>
            </a:r>
          </a:p>
        </p:txBody>
      </p:sp>
      <p:sp>
        <p:nvSpPr>
          <p:cNvPr id="7" name="Espace réservé du texte 5"/>
          <p:cNvSpPr>
            <a:spLocks noGrp="1"/>
          </p:cNvSpPr>
          <p:nvPr/>
        </p:nvSpPr>
        <p:spPr>
          <a:xfrm>
            <a:off x="457200" y="1061850"/>
            <a:ext cx="8373533" cy="422576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1400" b="1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319088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2pPr>
            <a:lvl3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3pPr>
            <a:lvl4pPr marL="493713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tabLst/>
              <a:defRPr sz="1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4pPr>
            <a:lvl5pPr marL="171450" indent="-1714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Tous sont indemnisés de la même façon</a:t>
            </a:r>
            <a:endParaRPr lang="fr-FR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Régime simplifié et ouverture de droit pour tous :</a:t>
            </a:r>
            <a:endParaRPr lang="fr-FR" sz="20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fr-FR" dirty="0">
                <a:solidFill>
                  <a:srgbClr val="0C4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de carence et indemnisation dès le 1</a:t>
            </a:r>
            <a:r>
              <a:rPr lang="fr-FR" baseline="30000" dirty="0">
                <a:solidFill>
                  <a:srgbClr val="0C4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dirty="0">
                <a:solidFill>
                  <a:srgbClr val="0C4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jour d’isolement</a:t>
            </a:r>
          </a:p>
          <a:p>
            <a:pPr marL="171450" indent="-171450">
              <a:buFontTx/>
              <a:buChar char="-"/>
            </a:pPr>
            <a:r>
              <a:rPr lang="fr-FR" dirty="0">
                <a:solidFill>
                  <a:srgbClr val="0C4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de condition d’ouverture des droits, Hors compteur 360 IJ</a:t>
            </a: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 indemnisation ?</a:t>
            </a:r>
          </a:p>
          <a:p>
            <a:pPr marL="171450" indent="-171450">
              <a:buFontTx/>
              <a:buChar char="-"/>
            </a:pPr>
            <a:r>
              <a:rPr lang="fr-FR" dirty="0">
                <a:solidFill>
                  <a:srgbClr val="0C4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IJSS de droit commun sur la base maladie</a:t>
            </a:r>
          </a:p>
          <a:p>
            <a:pPr marL="171450" indent="-171450">
              <a:buFontTx/>
              <a:buChar char="-"/>
            </a:pPr>
            <a:r>
              <a:rPr lang="fr-FR" dirty="0">
                <a:solidFill>
                  <a:srgbClr val="0C4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Maintien / complément de salaire par l’employeur </a:t>
            </a:r>
          </a:p>
          <a:p>
            <a:pPr marL="171450" indent="-171450">
              <a:buFontTx/>
              <a:buChar char="-"/>
            </a:pPr>
            <a:endParaRPr lang="fr-FR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Quelles formalités ?</a:t>
            </a:r>
          </a:p>
          <a:p>
            <a:pPr marL="171450" indent="-171450">
              <a:buFontTx/>
              <a:buChar char="-"/>
            </a:pPr>
            <a:r>
              <a:rPr lang="fr-FR" dirty="0">
                <a:solidFill>
                  <a:srgbClr val="0C4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Signalement DSN + suivi tableau bord / attestation sur net E</a:t>
            </a:r>
          </a:p>
          <a:p>
            <a:pPr marL="171450" indent="-171450">
              <a:buFontTx/>
              <a:buChar char="-"/>
            </a:pPr>
            <a:r>
              <a:rPr lang="fr-FR" dirty="0">
                <a:solidFill>
                  <a:srgbClr val="0C4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Uniquement à la réception de l’attestation d’isolement </a:t>
            </a:r>
          </a:p>
          <a:p>
            <a:pPr marL="171450" indent="-171450">
              <a:buFontTx/>
              <a:buChar char="-"/>
            </a:pPr>
            <a:endParaRPr lang="fr-FR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988" lvl="1" indent="-342900">
              <a:buFont typeface="Arial" panose="020B0604020202020204" pitchFamily="34" charset="0"/>
              <a:buChar char="•"/>
            </a:pPr>
            <a:endParaRPr lang="fr-F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526" y="5227323"/>
            <a:ext cx="6350207" cy="51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748" y="2700929"/>
            <a:ext cx="3303252" cy="215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92211">
            <a:off x="1999457" y="5294768"/>
            <a:ext cx="522989" cy="30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784" y="2681495"/>
            <a:ext cx="17621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lèche droite 2"/>
          <p:cNvSpPr/>
          <p:nvPr/>
        </p:nvSpPr>
        <p:spPr>
          <a:xfrm rot="2721419">
            <a:off x="5380530" y="3989114"/>
            <a:ext cx="550194" cy="467139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63773" y="6619166"/>
            <a:ext cx="5882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Document de présentation pour information uniquement </a:t>
            </a:r>
          </a:p>
        </p:txBody>
      </p:sp>
    </p:spTree>
    <p:extLst>
      <p:ext uri="{BB962C8B-B14F-4D97-AF65-F5344CB8AC3E}">
        <p14:creationId xmlns:p14="http://schemas.microsoft.com/office/powerpoint/2010/main" val="9440759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BEC-4D63-C844-A379-BE1BA1814F01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Pas de règlement sur le récépissé</a:t>
            </a:r>
          </a:p>
        </p:txBody>
      </p:sp>
      <p:sp>
        <p:nvSpPr>
          <p:cNvPr id="7" name="Espace réservé du texte 5"/>
          <p:cNvSpPr>
            <a:spLocks noGrp="1"/>
          </p:cNvSpPr>
          <p:nvPr/>
        </p:nvSpPr>
        <p:spPr>
          <a:xfrm>
            <a:off x="457199" y="1558806"/>
            <a:ext cx="8373533" cy="374038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1400" b="1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319088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2pPr>
            <a:lvl3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3pPr>
            <a:lvl4pPr marL="493713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tabLst/>
              <a:defRPr sz="1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4pPr>
            <a:lvl5pPr marL="171450" indent="-1714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Contrôle strict et test obligatoire pour l’indemnisation</a:t>
            </a:r>
            <a:endParaRPr lang="fr-FR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r>
              <a:rPr lang="fr-FR" sz="1400" b="1" dirty="0">
                <a:solidFill>
                  <a:srgbClr val="0C4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paiement des IJ et du complément employeur est subordonné au respect des conditions :</a:t>
            </a:r>
          </a:p>
          <a:p>
            <a:pPr marL="604838" lvl="1" indent="-285750">
              <a:buClr>
                <a:schemeClr val="accent3"/>
              </a:buClr>
              <a:buFontTx/>
              <a:buChar char="-"/>
            </a:pPr>
            <a:r>
              <a:rPr lang="fr-FR" sz="1400" b="1" dirty="0">
                <a:solidFill>
                  <a:srgbClr val="0C4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obligatoire  </a:t>
            </a:r>
          </a:p>
          <a:p>
            <a:pPr marL="604838" lvl="1" indent="-285750">
              <a:buClr>
                <a:schemeClr val="accent3"/>
              </a:buClr>
              <a:buFontTx/>
              <a:buChar char="-"/>
            </a:pPr>
            <a:r>
              <a:rPr lang="fr-FR" sz="1400" b="1" dirty="0">
                <a:solidFill>
                  <a:srgbClr val="0C4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1400" b="1" baseline="30000" dirty="0">
                <a:solidFill>
                  <a:srgbClr val="0C4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1400" b="1" dirty="0">
                <a:solidFill>
                  <a:srgbClr val="0C4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connexion sur le site pour finaliser la demande </a:t>
            </a:r>
            <a:r>
              <a:rPr lang="fr-FR" sz="1400" b="1" dirty="0">
                <a:solidFill>
                  <a:srgbClr val="F96A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l’attestation d’isolement</a:t>
            </a:r>
          </a:p>
          <a:p>
            <a:pPr lvl="1">
              <a:buClr>
                <a:schemeClr val="accent3"/>
              </a:buClr>
            </a:pPr>
            <a:r>
              <a:rPr lang="fr-FR" sz="1000" i="1" dirty="0">
                <a:solidFill>
                  <a:srgbClr val="0C4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Elle est envoyée après un délai qui correspond aux différents contrôles avant validation.</a:t>
            </a: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988" lvl="1" indent="-342900">
              <a:buFont typeface="Arial" panose="020B0604020202020204" pitchFamily="34" charset="0"/>
              <a:buChar char="•"/>
            </a:pPr>
            <a:endParaRPr lang="fr-F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7652">
            <a:off x="962992" y="3500023"/>
            <a:ext cx="937129" cy="135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lèche droite 2"/>
          <p:cNvSpPr/>
          <p:nvPr/>
        </p:nvSpPr>
        <p:spPr>
          <a:xfrm>
            <a:off x="1940294" y="3779674"/>
            <a:ext cx="550194" cy="467139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92211">
            <a:off x="396054" y="3986400"/>
            <a:ext cx="657110" cy="37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858" y="3260094"/>
            <a:ext cx="4547497" cy="272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90488" y="4912677"/>
            <a:ext cx="4635867" cy="881836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725" b="23529" l="5556" r="5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60" y="5739766"/>
            <a:ext cx="692910" cy="49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DFFF6"/>
              </a:clrFrom>
              <a:clrTo>
                <a:srgbClr val="FDFF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65" b="94118" l="5556" r="88889">
                        <a14:foregroundMark x1="12500" y1="60784" x2="8333" y2="37255"/>
                        <a14:foregroundMark x1="12500" y1="31373" x2="38889" y2="17647"/>
                        <a14:foregroundMark x1="62500" y1="47059" x2="86111" y2="45098"/>
                        <a14:foregroundMark x1="61111" y1="64706" x2="87500" y2="62745"/>
                        <a14:foregroundMark x1="47222" y1="92157" x2="26389" y2="92157"/>
                        <a14:foregroundMark x1="52778" y1="84314" x2="26389" y2="23529"/>
                        <a14:foregroundMark x1="34722" y1="94118" x2="8333" y2="49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171" y="5040329"/>
            <a:ext cx="884719" cy="626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DFEFE"/>
              </a:clrFrom>
              <a:clrTo>
                <a:srgbClr val="FD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25" b="96094" l="2344" r="97656">
                        <a14:foregroundMark x1="28906" y1="27344" x2="28906" y2="27344"/>
                        <a14:foregroundMark x1="75000" y1="73438" x2="75000" y2="73438"/>
                        <a14:foregroundMark x1="83594" y1="17188" x2="83594" y2="17188"/>
                        <a14:foregroundMark x1="28906" y1="73438" x2="28906" y2="73438"/>
                        <a14:foregroundMark x1="89063" y1="39844" x2="89063" y2="39844"/>
                        <a14:foregroundMark x1="90625" y1="91406" x2="90625" y2="91406"/>
                        <a14:foregroundMark x1="8594" y1="91406" x2="8594" y2="91406"/>
                        <a14:foregroundMark x1="8594" y1="12500" x2="8594" y2="12500"/>
                        <a14:foregroundMark x1="9375" y1="21875" x2="9375" y2="21875"/>
                        <a14:foregroundMark x1="8594" y1="32031" x2="8594" y2="32031"/>
                        <a14:foregroundMark x1="8594" y1="41406" x2="8594" y2="41406"/>
                        <a14:foregroundMark x1="8594" y1="52344" x2="8594" y2="52344"/>
                        <a14:foregroundMark x1="7031" y1="62500" x2="7031" y2="62500"/>
                        <a14:foregroundMark x1="24219" y1="92969" x2="24219" y2="92969"/>
                        <a14:foregroundMark x1="42969" y1="92969" x2="42969" y2="92969"/>
                        <a14:foregroundMark x1="89844" y1="84375" x2="89844" y2="84375"/>
                        <a14:foregroundMark x1="17188" y1="9375" x2="17188" y2="9375"/>
                        <a14:foregroundMark x1="26563" y1="10938" x2="26563" y2="10938"/>
                        <a14:foregroundMark x1="39844" y1="10938" x2="39844" y2="10938"/>
                        <a14:foregroundMark x1="51563" y1="50781" x2="51563" y2="50781"/>
                        <a14:backgroundMark x1="18750" y1="49219" x2="18750" y2="49219"/>
                        <a14:backgroundMark x1="46094" y1="18750" x2="46094" y2="18750"/>
                        <a14:backgroundMark x1="76563" y1="50781" x2="76563" y2="50781"/>
                        <a14:backgroundMark x1="48438" y1="81250" x2="48438" y2="8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556" y="4812344"/>
            <a:ext cx="1078603" cy="107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163773" y="6619166"/>
            <a:ext cx="5882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Document de présentation pour information uniquement </a:t>
            </a:r>
          </a:p>
        </p:txBody>
      </p:sp>
    </p:spTree>
    <p:extLst>
      <p:ext uri="{BB962C8B-B14F-4D97-AF65-F5344CB8AC3E}">
        <p14:creationId xmlns:p14="http://schemas.microsoft.com/office/powerpoint/2010/main" val="8933883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BEC-4D63-C844-A379-BE1BA1814F01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paiement sur quel document ?</a:t>
            </a:r>
          </a:p>
        </p:txBody>
      </p:sp>
      <p:sp>
        <p:nvSpPr>
          <p:cNvPr id="7" name="Espace réservé du texte 5"/>
          <p:cNvSpPr>
            <a:spLocks noGrp="1"/>
          </p:cNvSpPr>
          <p:nvPr/>
        </p:nvSpPr>
        <p:spPr>
          <a:xfrm>
            <a:off x="457199" y="1558806"/>
            <a:ext cx="8373533" cy="374038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1400" b="1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319088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2pPr>
            <a:lvl3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3pPr>
            <a:lvl4pPr marL="493713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tabLst/>
              <a:defRPr sz="1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4pPr>
            <a:lvl5pPr marL="171450" indent="-1714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Des règles strictes pour l’indemnisation + le complément de salaire</a:t>
            </a:r>
            <a:endParaRPr lang="fr-FR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r>
              <a:rPr lang="fr-FR" sz="1800" b="1" dirty="0">
                <a:solidFill>
                  <a:srgbClr val="0C4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Justificatif RH                                           Justificatif = arrêt      </a:t>
            </a:r>
          </a:p>
          <a:p>
            <a:pPr lvl="1">
              <a:buClr>
                <a:schemeClr val="accent3"/>
              </a:buClr>
            </a:pPr>
            <a:r>
              <a:rPr lang="fr-FR" sz="1800" b="1" dirty="0">
                <a:solidFill>
                  <a:srgbClr val="0C4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Paiement IJSS KO                                    Paiement IJSS</a:t>
            </a: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988" lvl="1" indent="-342900">
              <a:buFont typeface="Arial" panose="020B0604020202020204" pitchFamily="34" charset="0"/>
              <a:buChar char="•"/>
            </a:pPr>
            <a:endParaRPr lang="fr-F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126" y="2117035"/>
            <a:ext cx="363843" cy="38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289" y="2482399"/>
            <a:ext cx="363843" cy="38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289" y="2117034"/>
            <a:ext cx="363843" cy="38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126" y="2506731"/>
            <a:ext cx="390939" cy="39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8" y="2961860"/>
            <a:ext cx="2176221" cy="306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141" y="2995051"/>
            <a:ext cx="2126069" cy="299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122" y="5024823"/>
            <a:ext cx="692910" cy="49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749" y="4951114"/>
            <a:ext cx="646064" cy="63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163773" y="6619166"/>
            <a:ext cx="5882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Document de présentation pour information uniquement </a:t>
            </a:r>
          </a:p>
        </p:txBody>
      </p:sp>
    </p:spTree>
    <p:extLst>
      <p:ext uri="{BB962C8B-B14F-4D97-AF65-F5344CB8AC3E}">
        <p14:creationId xmlns:p14="http://schemas.microsoft.com/office/powerpoint/2010/main" val="32014402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BEC-4D63-C844-A379-BE1BA1814F01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96330"/>
            <a:ext cx="8229600" cy="1143000"/>
          </a:xfrm>
        </p:spPr>
        <p:txBody>
          <a:bodyPr/>
          <a:lstStyle/>
          <a:p>
            <a:r>
              <a:rPr lang="fr-FR" b="1" dirty="0"/>
              <a:t>Exemple de règlement </a:t>
            </a:r>
          </a:p>
        </p:txBody>
      </p:sp>
      <p:sp>
        <p:nvSpPr>
          <p:cNvPr id="7" name="Espace réservé du texte 5"/>
          <p:cNvSpPr>
            <a:spLocks noGrp="1"/>
          </p:cNvSpPr>
          <p:nvPr/>
        </p:nvSpPr>
        <p:spPr>
          <a:xfrm>
            <a:off x="457200" y="1037101"/>
            <a:ext cx="8373533" cy="374038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1400" b="1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319088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2pPr>
            <a:lvl3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3pPr>
            <a:lvl4pPr marL="493713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tabLst/>
              <a:defRPr sz="1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4pPr>
            <a:lvl5pPr marL="171450" indent="-1714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Patient zéro</a:t>
            </a: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r>
              <a:rPr lang="fr-FR" sz="1800" b="1" dirty="0">
                <a:solidFill>
                  <a:srgbClr val="0C4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Indemnisation « sécu »</a:t>
            </a:r>
          </a:p>
          <a:p>
            <a:pPr lvl="1">
              <a:buClr>
                <a:schemeClr val="accent3"/>
              </a:buClr>
            </a:pPr>
            <a:r>
              <a:rPr lang="fr-FR" sz="1800" b="1" dirty="0">
                <a:solidFill>
                  <a:srgbClr val="0C4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Complément de salaire</a:t>
            </a:r>
          </a:p>
          <a:p>
            <a:pPr lvl="1">
              <a:buClr>
                <a:schemeClr val="accent3"/>
              </a:buClr>
            </a:pPr>
            <a:r>
              <a:rPr lang="fr-FR" sz="1800" b="1" dirty="0">
                <a:solidFill>
                  <a:srgbClr val="0C4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Prolongation P zéro</a:t>
            </a: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3"/>
              </a:buClr>
            </a:pPr>
            <a:endParaRPr lang="fr-FR" sz="1400" b="1" dirty="0">
              <a:solidFill>
                <a:srgbClr val="0C4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988" lvl="1" indent="-342900">
              <a:buFont typeface="Arial" panose="020B0604020202020204" pitchFamily="34" charset="0"/>
              <a:buChar char="•"/>
            </a:pPr>
            <a:endParaRPr lang="fr-F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591" y="2151921"/>
            <a:ext cx="363843" cy="38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043" y="1769886"/>
            <a:ext cx="363843" cy="38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044" y="1387851"/>
            <a:ext cx="363843" cy="38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07" y="2693504"/>
            <a:ext cx="4671032" cy="313903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63773" y="6619166"/>
            <a:ext cx="5882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Document de présentation pour information uniquement </a:t>
            </a:r>
          </a:p>
        </p:txBody>
      </p:sp>
    </p:spTree>
    <p:extLst>
      <p:ext uri="{BB962C8B-B14F-4D97-AF65-F5344CB8AC3E}">
        <p14:creationId xmlns:p14="http://schemas.microsoft.com/office/powerpoint/2010/main" val="35963341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F1185D-C5EC-8643-82CA-C369658710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dirty="0"/>
              <a:t>La gestion en paie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999E6F8-5C3A-E547-975B-00F4A2A1A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2468" y="4809036"/>
            <a:ext cx="4939263" cy="953236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4" name="Image 5" descr="logo-dsn-rv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323" y="1000074"/>
            <a:ext cx="1821738" cy="20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Ã©sultat de recherche d'images pour &quot;logo assurance maladi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692" y="6057835"/>
            <a:ext cx="1339784" cy="66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id="{D999E6F8-5C3A-E547-975B-00F4A2A1A73E}"/>
              </a:ext>
            </a:extLst>
          </p:cNvPr>
          <p:cNvSpPr txBox="1">
            <a:spLocks/>
          </p:cNvSpPr>
          <p:nvPr/>
        </p:nvSpPr>
        <p:spPr>
          <a:xfrm>
            <a:off x="3912468" y="4623077"/>
            <a:ext cx="4939263" cy="953236"/>
          </a:xfrm>
          <a:prstGeom prst="rect">
            <a:avLst/>
          </a:prstGeom>
        </p:spPr>
        <p:txBody>
          <a:bodyPr vert="horz" lIns="0" tIns="0" rIns="0" bIns="0" numCol="1" rtlCol="0" anchor="ctr" anchorCtr="0">
            <a:normAutofit/>
          </a:bodyPr>
          <a:lstStyle>
            <a:lvl1pPr marL="0" indent="0" algn="l" defTabSz="457200" rtl="0" eaLnBrk="1" latinLnBrk="0" hangingPunct="1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  <a:buFont typeface="+mj-lt"/>
              <a:buNone/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4572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Courier New" panose="02070309020205020404" pitchFamily="49" charset="0"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Le signalement DSN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63773" y="6619166"/>
            <a:ext cx="5882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Document de présentation pour information uniquement </a:t>
            </a:r>
          </a:p>
        </p:txBody>
      </p:sp>
    </p:spTree>
    <p:extLst>
      <p:ext uri="{BB962C8B-B14F-4D97-AF65-F5344CB8AC3E}">
        <p14:creationId xmlns:p14="http://schemas.microsoft.com/office/powerpoint/2010/main" val="16140202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BEC-4D63-C844-A379-BE1BA1814F01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5" name="Titre 3"/>
          <p:cNvSpPr txBox="1">
            <a:spLocks/>
          </p:cNvSpPr>
          <p:nvPr/>
        </p:nvSpPr>
        <p:spPr>
          <a:xfrm>
            <a:off x="457200" y="755626"/>
            <a:ext cx="8382000" cy="1143000"/>
          </a:xfrm>
          <a:prstGeom prst="rect">
            <a:avLst/>
          </a:prstGeom>
        </p:spPr>
        <p:txBody>
          <a:bodyPr vert="horz" lIns="91440" tIns="45720" rIns="9144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fr-FR" b="1" dirty="0"/>
              <a:t>SIGNALEMENT dsn unique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457200" y="1828800"/>
            <a:ext cx="8229600" cy="4892675"/>
          </a:xfrm>
        </p:spPr>
        <p:txBody>
          <a:bodyPr>
            <a:normAutofit/>
          </a:bodyPr>
          <a:lstStyle/>
          <a:p>
            <a:r>
              <a:rPr lang="fr-FR" sz="2000" dirty="0"/>
              <a:t>Arrêt de travail et attestation d’isolement</a:t>
            </a:r>
          </a:p>
          <a:p>
            <a:endParaRPr lang="fr-FR" dirty="0"/>
          </a:p>
          <a:p>
            <a:r>
              <a:rPr lang="fr-FR" sz="2000" b="0" dirty="0">
                <a:solidFill>
                  <a:srgbClr val="0C419A"/>
                </a:solidFill>
              </a:rPr>
              <a:t>Votre gestion en paie est la même que d’habitude </a:t>
            </a:r>
            <a:endParaRPr lang="fr-FR" b="0" dirty="0"/>
          </a:p>
          <a:p>
            <a:r>
              <a:rPr lang="fr-FR" dirty="0"/>
              <a:t>		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			</a:t>
            </a:r>
          </a:p>
          <a:p>
            <a:endParaRPr lang="fr-FR" sz="1000" dirty="0"/>
          </a:p>
          <a:p>
            <a:endParaRPr lang="fr-FR" dirty="0"/>
          </a:p>
          <a:p>
            <a:r>
              <a:rPr lang="fr-FR" dirty="0"/>
              <a:t>				</a:t>
            </a:r>
          </a:p>
          <a:p>
            <a:endParaRPr lang="fr-FR" dirty="0"/>
          </a:p>
          <a:p>
            <a:endParaRPr lang="fr-FR" dirty="0"/>
          </a:p>
          <a:p>
            <a:r>
              <a:rPr lang="fr-FR" b="0" i="1" dirty="0"/>
              <a:t>	                             </a:t>
            </a:r>
          </a:p>
          <a:p>
            <a:endParaRPr lang="fr-FR" b="0" i="1" dirty="0"/>
          </a:p>
          <a:p>
            <a:r>
              <a:rPr lang="fr-FR" b="0" i="1" dirty="0"/>
              <a:t>				« Gardez vos habitudes, tout se gère en DSN depuis votre logiciel ! » 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TextBox 3"/>
          <p:cNvSpPr txBox="1"/>
          <p:nvPr/>
        </p:nvSpPr>
        <p:spPr>
          <a:xfrm>
            <a:off x="573437" y="2795219"/>
            <a:ext cx="1074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1017293" y="3595439"/>
            <a:ext cx="1074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5834" y="4290089"/>
            <a:ext cx="1074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11478" y="3010664"/>
            <a:ext cx="38280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b="1" dirty="0">
                <a:solidFill>
                  <a:srgbClr val="0C4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rentre l’absence dans mon logiciel de paie « </a:t>
            </a:r>
            <a:r>
              <a:rPr lang="fr-FR" sz="1600" b="1" i="1" dirty="0">
                <a:solidFill>
                  <a:srgbClr val="0C4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MOTIF MALADIE »</a:t>
            </a: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9393" y="3840128"/>
            <a:ext cx="44481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b="1" dirty="0">
                <a:solidFill>
                  <a:srgbClr val="0C4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signalement DSN reconstitue en CPAM </a:t>
            </a:r>
          </a:p>
          <a:p>
            <a:pPr algn="just"/>
            <a:r>
              <a:rPr lang="fr-FR" sz="1600" b="1" dirty="0">
                <a:solidFill>
                  <a:srgbClr val="0C4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attestation de salaire « MALADIE »</a:t>
            </a: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47048" y="4628644"/>
            <a:ext cx="52154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b="1" dirty="0">
                <a:solidFill>
                  <a:srgbClr val="0C4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fais le suivi des signalements et/ou de mes IJ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6810836" y="2823859"/>
            <a:ext cx="1746755" cy="2032538"/>
            <a:chOff x="6810836" y="2720004"/>
            <a:chExt cx="2028364" cy="2343969"/>
          </a:xfrm>
        </p:grpSpPr>
        <p:pic>
          <p:nvPicPr>
            <p:cNvPr id="13" name="Image 12" descr="illus_bonnesPratiques-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0836" y="2720004"/>
              <a:ext cx="2028364" cy="2343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3458" y="3236447"/>
              <a:ext cx="414337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275" y="5455966"/>
            <a:ext cx="641069" cy="626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Image 5" descr="logo-dsn-rv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60" y="804197"/>
            <a:ext cx="910869" cy="104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163773" y="6619166"/>
            <a:ext cx="5882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Document de présentation pour information uniquement </a:t>
            </a:r>
          </a:p>
        </p:txBody>
      </p:sp>
    </p:spTree>
    <p:extLst>
      <p:ext uri="{BB962C8B-B14F-4D97-AF65-F5344CB8AC3E}">
        <p14:creationId xmlns:p14="http://schemas.microsoft.com/office/powerpoint/2010/main" val="1115136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BEC-4D63-C844-A379-BE1BA1814F01}" type="slidenum">
              <a:rPr lang="fr-FR" smtClean="0"/>
              <a:t>37</a:t>
            </a:fld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Rappel SUR La subrogation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490347" y="2446873"/>
            <a:ext cx="7781586" cy="41309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b="1" dirty="0">
                <a:solidFill>
                  <a:srgbClr val="0C419A"/>
                </a:solidFill>
              </a:rPr>
              <a:t>En cas de subrogation, indiquez la </a:t>
            </a:r>
            <a:r>
              <a:rPr lang="fr-FR" b="1" u="sng" dirty="0">
                <a:solidFill>
                  <a:srgbClr val="0C419A"/>
                </a:solidFill>
              </a:rPr>
              <a:t>période maximale </a:t>
            </a:r>
            <a:r>
              <a:rPr lang="fr-FR" b="1" dirty="0">
                <a:solidFill>
                  <a:srgbClr val="0C419A"/>
                </a:solidFill>
              </a:rPr>
              <a:t>prévue</a:t>
            </a:r>
          </a:p>
          <a:p>
            <a:pPr algn="just">
              <a:lnSpc>
                <a:spcPct val="150000"/>
              </a:lnSpc>
            </a:pPr>
            <a:endParaRPr lang="fr-FR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fr-FR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fr-FR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fr-FR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fr-FR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fr-FR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fr-FR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fr-FR" i="1" dirty="0"/>
              <a:t>	</a:t>
            </a:r>
          </a:p>
          <a:p>
            <a:pPr>
              <a:spcBef>
                <a:spcPts val="0"/>
              </a:spcBef>
            </a:pPr>
            <a:r>
              <a:rPr lang="fr-FR" i="1" dirty="0"/>
              <a:t>	«  Au-delà de cette période de subrogation, les indemnités seront versées à l’assuré</a:t>
            </a:r>
            <a:r>
              <a:rPr lang="fr-FR" sz="2400" i="1" dirty="0"/>
              <a:t> </a:t>
            </a:r>
            <a:r>
              <a:rPr lang="fr-FR" i="1" dirty="0"/>
              <a:t>»</a:t>
            </a:r>
          </a:p>
          <a:p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90347" y="1772231"/>
            <a:ext cx="64777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signalement indique le destinataire des IJ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232" y="2954087"/>
            <a:ext cx="6156542" cy="237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Icône aler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5830" y="5113256"/>
            <a:ext cx="846841" cy="86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5" descr="logo-dsn-rv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765" y="1449357"/>
            <a:ext cx="910869" cy="104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63773" y="6619166"/>
            <a:ext cx="5882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Document de présentation pour information uniquement </a:t>
            </a:r>
          </a:p>
        </p:txBody>
      </p:sp>
    </p:spTree>
    <p:extLst>
      <p:ext uri="{BB962C8B-B14F-4D97-AF65-F5344CB8AC3E}">
        <p14:creationId xmlns:p14="http://schemas.microsoft.com/office/powerpoint/2010/main" val="38763171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BEC-4D63-C844-A379-BE1BA1814F01}" type="slidenum">
              <a:rPr lang="fr-FR" smtClean="0"/>
              <a:t>38</a:t>
            </a:fld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Le tableau de bord DSN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457200" y="2164040"/>
            <a:ext cx="7408333" cy="388406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b="1" dirty="0">
                <a:solidFill>
                  <a:srgbClr val="0C419A"/>
                </a:solidFill>
              </a:rPr>
              <a:t>Suivez vos envois : les mensuelles et les signalements.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fr-FR" b="1" dirty="0"/>
          </a:p>
        </p:txBody>
      </p:sp>
      <p:sp>
        <p:nvSpPr>
          <p:cNvPr id="8" name="Rectangle 7"/>
          <p:cNvSpPr/>
          <p:nvPr/>
        </p:nvSpPr>
        <p:spPr>
          <a:xfrm>
            <a:off x="448013" y="1577490"/>
            <a:ext cx="83432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net entreprises ou intégré à votre logiciel de paie.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3" t="19721" r="5870" b="10275"/>
          <a:stretch/>
        </p:blipFill>
        <p:spPr bwMode="auto">
          <a:xfrm>
            <a:off x="1869969" y="2793999"/>
            <a:ext cx="5445231" cy="3031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 5" descr="logo-dsn-rv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6" y="2793999"/>
            <a:ext cx="1368104" cy="157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63773" y="6619166"/>
            <a:ext cx="5882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Document de présentation pour information uniquement </a:t>
            </a:r>
          </a:p>
        </p:txBody>
      </p:sp>
    </p:spTree>
    <p:extLst>
      <p:ext uri="{BB962C8B-B14F-4D97-AF65-F5344CB8AC3E}">
        <p14:creationId xmlns:p14="http://schemas.microsoft.com/office/powerpoint/2010/main" val="35959357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re 1">
            <a:extLst>
              <a:ext uri="{FF2B5EF4-FFF2-40B4-BE49-F238E27FC236}">
                <a16:creationId xmlns:a16="http://schemas.microsoft.com/office/drawing/2014/main" id="{B60A4832-0026-1B4E-9752-1635C2DAD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221" y="2758712"/>
            <a:ext cx="6755245" cy="2075754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Questions</a:t>
            </a:r>
            <a:br>
              <a:rPr lang="fr-FR" sz="4000" dirty="0"/>
            </a:br>
            <a:br>
              <a:rPr lang="fr-FR" sz="4000" dirty="0"/>
            </a:br>
            <a:r>
              <a:rPr lang="fr-FR" dirty="0">
                <a:solidFill>
                  <a:srgbClr val="F96A1B"/>
                </a:solidFill>
              </a:rPr>
              <a:t>Vous avez la parole</a:t>
            </a:r>
          </a:p>
        </p:txBody>
      </p:sp>
      <p:pic>
        <p:nvPicPr>
          <p:cNvPr id="3" name="Picture 2" descr="Icône espace reserve, mapmarker, question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13" y="2508274"/>
            <a:ext cx="1976284" cy="197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63773" y="6619166"/>
            <a:ext cx="5882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Document de présentation pour information uniquement </a:t>
            </a:r>
          </a:p>
        </p:txBody>
      </p:sp>
    </p:spTree>
    <p:extLst>
      <p:ext uri="{BB962C8B-B14F-4D97-AF65-F5344CB8AC3E}">
        <p14:creationId xmlns:p14="http://schemas.microsoft.com/office/powerpoint/2010/main" val="1196255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BEC-4D63-C844-A379-BE1BA1814F01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87626" y="812502"/>
            <a:ext cx="8229600" cy="1143000"/>
          </a:xfrm>
        </p:spPr>
        <p:txBody>
          <a:bodyPr/>
          <a:lstStyle/>
          <a:p>
            <a:r>
              <a:rPr lang="fr-FR" b="1" dirty="0"/>
              <a:t>La capacité de travail à distance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b="1" dirty="0"/>
          </a:p>
        </p:txBody>
      </p:sp>
      <p:sp>
        <p:nvSpPr>
          <p:cNvPr id="7" name="Espace réservé du texte 5"/>
          <p:cNvSpPr>
            <a:spLocks noGrp="1"/>
          </p:cNvSpPr>
          <p:nvPr/>
        </p:nvSpPr>
        <p:spPr>
          <a:xfrm>
            <a:off x="474404" y="1558806"/>
            <a:ext cx="8373533" cy="3740388"/>
          </a:xfrm>
          <a:prstGeom prst="rect">
            <a:avLst/>
          </a:prstGeom>
        </p:spPr>
        <p:txBody>
          <a:bodyPr vert="horz" lIns="91440" tIns="45720" rIns="91440" bIns="45720" numCol="1" rtlCol="0">
            <a:normAutofit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1400" b="1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319088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2pPr>
            <a:lvl3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3pPr>
            <a:lvl4pPr marL="493713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tabLst/>
              <a:defRPr sz="1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4pPr>
            <a:lvl5pPr marL="171450" indent="-1714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 au COVID </a:t>
            </a:r>
          </a:p>
          <a:p>
            <a:endParaRPr lang="fr-FR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3"/>
              </a:buClr>
            </a:pPr>
            <a:r>
              <a:rPr lang="fr-FR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télétravail</a:t>
            </a:r>
            <a:r>
              <a:rPr lang="fr-FR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 prioritaire pour tous, les </a:t>
            </a:r>
            <a:r>
              <a:rPr lang="fr-FR" b="0" dirty="0">
                <a:solidFill>
                  <a:srgbClr val="08A1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symptomatiques / zéro </a:t>
            </a:r>
            <a:r>
              <a:rPr lang="fr-FR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b="0" dirty="0">
                <a:solidFill>
                  <a:srgbClr val="08A1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 contact.</a:t>
            </a:r>
          </a:p>
          <a:p>
            <a:pPr>
              <a:buClr>
                <a:schemeClr val="accent3"/>
              </a:buClr>
            </a:pPr>
            <a:r>
              <a:rPr lang="fr-FR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buClr>
                <a:schemeClr val="accent3"/>
              </a:buClr>
            </a:pPr>
            <a:r>
              <a:rPr lang="fr-FR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fr-FR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L’Assurance Maladie intervient pour les salariés :</a:t>
            </a:r>
          </a:p>
          <a:p>
            <a:endParaRPr lang="fr-FR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télétravail impossible / inexistant sur le poste / ou entreprises fermées, pour les </a:t>
            </a:r>
            <a:endParaRPr lang="fr-FR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3"/>
              </a:buClr>
            </a:pPr>
            <a:r>
              <a:rPr lang="fr-FR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fr-FR" b="0" dirty="0">
                <a:solidFill>
                  <a:srgbClr val="08A1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 contact COVID</a:t>
            </a:r>
            <a:r>
              <a:rPr lang="fr-FR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000" b="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le contact tracing / declare-ameli</a:t>
            </a:r>
          </a:p>
          <a:p>
            <a:pPr>
              <a:buClr>
                <a:schemeClr val="accent3"/>
              </a:buClr>
            </a:pPr>
            <a:endParaRPr lang="fr-FR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3"/>
              </a:buClr>
            </a:pPr>
            <a:r>
              <a:rPr lang="fr-FR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fr-FR" b="0" dirty="0">
                <a:solidFill>
                  <a:srgbClr val="08A1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symptomatique/zéro</a:t>
            </a:r>
            <a:r>
              <a:rPr lang="fr-FR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000" b="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lang="fr-FR" sz="1000" b="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declare-ameli</a:t>
            </a:r>
            <a:r>
              <a:rPr lang="fr-FR" sz="1000" b="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puis la cellule contact tracing</a:t>
            </a:r>
          </a:p>
          <a:p>
            <a:pPr>
              <a:buClr>
                <a:schemeClr val="accent3"/>
              </a:buClr>
            </a:pPr>
            <a:endParaRPr lang="fr-FR" sz="1000" b="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3"/>
              </a:buClr>
            </a:pPr>
            <a:r>
              <a:rPr lang="fr-FR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buClr>
                <a:schemeClr val="accent3"/>
              </a:buClr>
            </a:pPr>
            <a:endParaRPr lang="fr-FR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3"/>
              </a:buClr>
            </a:pPr>
            <a:endParaRPr lang="fr-FR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536" y="4052652"/>
            <a:ext cx="1382409" cy="136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Arrow9" descr="{&quot;Key&quot;:&quot;POWER_USER_SHAPE_ICON&quot;,&quot;Value&quot;:&quot;POWER_USER_SHAPE_ICON_STYLE_1&quot;}"/>
          <p:cNvSpPr>
            <a:spLocks noChangeAspect="1"/>
          </p:cNvSpPr>
          <p:nvPr/>
        </p:nvSpPr>
        <p:spPr bwMode="auto">
          <a:xfrm rot="9253984" flipH="1">
            <a:off x="6692892" y="3124634"/>
            <a:ext cx="992852" cy="1467898"/>
          </a:xfrm>
          <a:custGeom>
            <a:avLst/>
            <a:gdLst>
              <a:gd name="T0" fmla="*/ 989 w 1087"/>
              <a:gd name="T1" fmla="*/ 578 h 1486"/>
              <a:gd name="T2" fmla="*/ 727 w 1087"/>
              <a:gd name="T3" fmla="*/ 280 h 1486"/>
              <a:gd name="T4" fmla="*/ 545 w 1087"/>
              <a:gd name="T5" fmla="*/ 167 h 1486"/>
              <a:gd name="T6" fmla="*/ 522 w 1087"/>
              <a:gd name="T7" fmla="*/ 156 h 1486"/>
              <a:gd name="T8" fmla="*/ 512 w 1087"/>
              <a:gd name="T9" fmla="*/ 151 h 1486"/>
              <a:gd name="T10" fmla="*/ 390 w 1087"/>
              <a:gd name="T11" fmla="*/ 103 h 1486"/>
              <a:gd name="T12" fmla="*/ 360 w 1087"/>
              <a:gd name="T13" fmla="*/ 0 h 1486"/>
              <a:gd name="T14" fmla="*/ 292 w 1087"/>
              <a:gd name="T15" fmla="*/ 376 h 1486"/>
              <a:gd name="T16" fmla="*/ 339 w 1087"/>
              <a:gd name="T17" fmla="*/ 283 h 1486"/>
              <a:gd name="T18" fmla="*/ 446 w 1087"/>
              <a:gd name="T19" fmla="*/ 314 h 1486"/>
              <a:gd name="T20" fmla="*/ 448 w 1087"/>
              <a:gd name="T21" fmla="*/ 315 h 1486"/>
              <a:gd name="T22" fmla="*/ 448 w 1087"/>
              <a:gd name="T23" fmla="*/ 314 h 1486"/>
              <a:gd name="T24" fmla="*/ 460 w 1087"/>
              <a:gd name="T25" fmla="*/ 319 h 1486"/>
              <a:gd name="T26" fmla="*/ 508 w 1087"/>
              <a:gd name="T27" fmla="*/ 338 h 1486"/>
              <a:gd name="T28" fmla="*/ 771 w 1087"/>
              <a:gd name="T29" fmla="*/ 506 h 1486"/>
              <a:gd name="T30" fmla="*/ 970 w 1087"/>
              <a:gd name="T31" fmla="*/ 803 h 1486"/>
              <a:gd name="T32" fmla="*/ 985 w 1087"/>
              <a:gd name="T33" fmla="*/ 1072 h 1486"/>
              <a:gd name="T34" fmla="*/ 973 w 1087"/>
              <a:gd name="T35" fmla="*/ 1114 h 1486"/>
              <a:gd name="T36" fmla="*/ 971 w 1087"/>
              <a:gd name="T37" fmla="*/ 1121 h 1486"/>
              <a:gd name="T38" fmla="*/ 971 w 1087"/>
              <a:gd name="T39" fmla="*/ 1121 h 1486"/>
              <a:gd name="T40" fmla="*/ 965 w 1087"/>
              <a:gd name="T41" fmla="*/ 1135 h 1486"/>
              <a:gd name="T42" fmla="*/ 938 w 1087"/>
              <a:gd name="T43" fmla="*/ 1194 h 1486"/>
              <a:gd name="T44" fmla="*/ 890 w 1087"/>
              <a:gd name="T45" fmla="*/ 1265 h 1486"/>
              <a:gd name="T46" fmla="*/ 739 w 1087"/>
              <a:gd name="T47" fmla="*/ 1391 h 1486"/>
              <a:gd name="T48" fmla="*/ 564 w 1087"/>
              <a:gd name="T49" fmla="*/ 1462 h 1486"/>
              <a:gd name="T50" fmla="*/ 479 w 1087"/>
              <a:gd name="T51" fmla="*/ 1480 h 1486"/>
              <a:gd name="T52" fmla="*/ 427 w 1087"/>
              <a:gd name="T53" fmla="*/ 1486 h 1486"/>
              <a:gd name="T54" fmla="*/ 480 w 1087"/>
              <a:gd name="T55" fmla="*/ 1485 h 1486"/>
              <a:gd name="T56" fmla="*/ 567 w 1087"/>
              <a:gd name="T57" fmla="*/ 1475 h 1486"/>
              <a:gd name="T58" fmla="*/ 754 w 1087"/>
              <a:gd name="T59" fmla="*/ 1418 h 1486"/>
              <a:gd name="T60" fmla="*/ 1014 w 1087"/>
              <a:gd name="T61" fmla="*/ 1183 h 1486"/>
              <a:gd name="T62" fmla="*/ 1030 w 1087"/>
              <a:gd name="T63" fmla="*/ 1152 h 1486"/>
              <a:gd name="T64" fmla="*/ 1034 w 1087"/>
              <a:gd name="T65" fmla="*/ 1145 h 1486"/>
              <a:gd name="T66" fmla="*/ 1046 w 1087"/>
              <a:gd name="T67" fmla="*/ 1116 h 1486"/>
              <a:gd name="T68" fmla="*/ 1078 w 1087"/>
              <a:gd name="T69" fmla="*/ 990 h 1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87" h="1486">
                <a:moveTo>
                  <a:pt x="1066" y="777"/>
                </a:moveTo>
                <a:cubicBezTo>
                  <a:pt x="1050" y="707"/>
                  <a:pt x="1023" y="639"/>
                  <a:pt x="989" y="578"/>
                </a:cubicBezTo>
                <a:cubicBezTo>
                  <a:pt x="955" y="516"/>
                  <a:pt x="913" y="461"/>
                  <a:pt x="869" y="411"/>
                </a:cubicBezTo>
                <a:cubicBezTo>
                  <a:pt x="824" y="361"/>
                  <a:pt x="775" y="317"/>
                  <a:pt x="727" y="280"/>
                </a:cubicBezTo>
                <a:cubicBezTo>
                  <a:pt x="677" y="243"/>
                  <a:pt x="629" y="212"/>
                  <a:pt x="580" y="186"/>
                </a:cubicBezTo>
                <a:cubicBezTo>
                  <a:pt x="568" y="179"/>
                  <a:pt x="555" y="172"/>
                  <a:pt x="545" y="167"/>
                </a:cubicBezTo>
                <a:cubicBezTo>
                  <a:pt x="540" y="165"/>
                  <a:pt x="535" y="162"/>
                  <a:pt x="529" y="159"/>
                </a:cubicBezTo>
                <a:lnTo>
                  <a:pt x="522" y="156"/>
                </a:lnTo>
                <a:lnTo>
                  <a:pt x="518" y="154"/>
                </a:lnTo>
                <a:lnTo>
                  <a:pt x="512" y="151"/>
                </a:lnTo>
                <a:cubicBezTo>
                  <a:pt x="489" y="142"/>
                  <a:pt x="468" y="132"/>
                  <a:pt x="448" y="124"/>
                </a:cubicBezTo>
                <a:cubicBezTo>
                  <a:pt x="427" y="117"/>
                  <a:pt x="407" y="110"/>
                  <a:pt x="390" y="103"/>
                </a:cubicBezTo>
                <a:cubicBezTo>
                  <a:pt x="374" y="98"/>
                  <a:pt x="358" y="94"/>
                  <a:pt x="344" y="90"/>
                </a:cubicBezTo>
                <a:lnTo>
                  <a:pt x="360" y="0"/>
                </a:lnTo>
                <a:lnTo>
                  <a:pt x="0" y="130"/>
                </a:lnTo>
                <a:lnTo>
                  <a:pt x="292" y="376"/>
                </a:lnTo>
                <a:lnTo>
                  <a:pt x="310" y="277"/>
                </a:lnTo>
                <a:cubicBezTo>
                  <a:pt x="319" y="279"/>
                  <a:pt x="328" y="280"/>
                  <a:pt x="339" y="283"/>
                </a:cubicBezTo>
                <a:cubicBezTo>
                  <a:pt x="354" y="287"/>
                  <a:pt x="371" y="291"/>
                  <a:pt x="389" y="296"/>
                </a:cubicBezTo>
                <a:cubicBezTo>
                  <a:pt x="407" y="301"/>
                  <a:pt x="426" y="307"/>
                  <a:pt x="446" y="314"/>
                </a:cubicBezTo>
                <a:lnTo>
                  <a:pt x="447" y="314"/>
                </a:lnTo>
                <a:lnTo>
                  <a:pt x="448" y="315"/>
                </a:lnTo>
                <a:cubicBezTo>
                  <a:pt x="445" y="313"/>
                  <a:pt x="448" y="314"/>
                  <a:pt x="447" y="314"/>
                </a:cubicBezTo>
                <a:lnTo>
                  <a:pt x="448" y="314"/>
                </a:lnTo>
                <a:lnTo>
                  <a:pt x="452" y="316"/>
                </a:lnTo>
                <a:lnTo>
                  <a:pt x="460" y="319"/>
                </a:lnTo>
                <a:cubicBezTo>
                  <a:pt x="465" y="321"/>
                  <a:pt x="471" y="323"/>
                  <a:pt x="477" y="325"/>
                </a:cubicBezTo>
                <a:cubicBezTo>
                  <a:pt x="488" y="330"/>
                  <a:pt x="497" y="334"/>
                  <a:pt x="508" y="338"/>
                </a:cubicBezTo>
                <a:cubicBezTo>
                  <a:pt x="549" y="355"/>
                  <a:pt x="594" y="378"/>
                  <a:pt x="639" y="406"/>
                </a:cubicBezTo>
                <a:cubicBezTo>
                  <a:pt x="683" y="434"/>
                  <a:pt x="729" y="467"/>
                  <a:pt x="771" y="506"/>
                </a:cubicBezTo>
                <a:cubicBezTo>
                  <a:pt x="813" y="546"/>
                  <a:pt x="854" y="590"/>
                  <a:pt x="888" y="640"/>
                </a:cubicBezTo>
                <a:cubicBezTo>
                  <a:pt x="922" y="690"/>
                  <a:pt x="950" y="745"/>
                  <a:pt x="970" y="803"/>
                </a:cubicBezTo>
                <a:cubicBezTo>
                  <a:pt x="989" y="861"/>
                  <a:pt x="999" y="922"/>
                  <a:pt x="997" y="983"/>
                </a:cubicBezTo>
                <a:cubicBezTo>
                  <a:pt x="996" y="1013"/>
                  <a:pt x="991" y="1043"/>
                  <a:pt x="985" y="1072"/>
                </a:cubicBezTo>
                <a:lnTo>
                  <a:pt x="980" y="1093"/>
                </a:lnTo>
                <a:lnTo>
                  <a:pt x="973" y="1114"/>
                </a:lnTo>
                <a:lnTo>
                  <a:pt x="971" y="1120"/>
                </a:lnTo>
                <a:lnTo>
                  <a:pt x="971" y="1121"/>
                </a:lnTo>
                <a:lnTo>
                  <a:pt x="971" y="1122"/>
                </a:lnTo>
                <a:cubicBezTo>
                  <a:pt x="970" y="1123"/>
                  <a:pt x="971" y="1121"/>
                  <a:pt x="971" y="1121"/>
                </a:cubicBezTo>
                <a:lnTo>
                  <a:pt x="970" y="1124"/>
                </a:lnTo>
                <a:lnTo>
                  <a:pt x="965" y="1135"/>
                </a:lnTo>
                <a:cubicBezTo>
                  <a:pt x="962" y="1142"/>
                  <a:pt x="960" y="1149"/>
                  <a:pt x="957" y="1156"/>
                </a:cubicBezTo>
                <a:cubicBezTo>
                  <a:pt x="950" y="1170"/>
                  <a:pt x="944" y="1182"/>
                  <a:pt x="938" y="1194"/>
                </a:cubicBezTo>
                <a:cubicBezTo>
                  <a:pt x="930" y="1207"/>
                  <a:pt x="923" y="1219"/>
                  <a:pt x="915" y="1231"/>
                </a:cubicBezTo>
                <a:cubicBezTo>
                  <a:pt x="906" y="1242"/>
                  <a:pt x="898" y="1254"/>
                  <a:pt x="890" y="1265"/>
                </a:cubicBezTo>
                <a:cubicBezTo>
                  <a:pt x="880" y="1275"/>
                  <a:pt x="872" y="1286"/>
                  <a:pt x="862" y="1295"/>
                </a:cubicBezTo>
                <a:cubicBezTo>
                  <a:pt x="824" y="1335"/>
                  <a:pt x="781" y="1366"/>
                  <a:pt x="739" y="1391"/>
                </a:cubicBezTo>
                <a:cubicBezTo>
                  <a:pt x="697" y="1415"/>
                  <a:pt x="655" y="1433"/>
                  <a:pt x="618" y="1446"/>
                </a:cubicBezTo>
                <a:cubicBezTo>
                  <a:pt x="599" y="1452"/>
                  <a:pt x="581" y="1457"/>
                  <a:pt x="564" y="1462"/>
                </a:cubicBezTo>
                <a:cubicBezTo>
                  <a:pt x="547" y="1466"/>
                  <a:pt x="531" y="1470"/>
                  <a:pt x="517" y="1473"/>
                </a:cubicBezTo>
                <a:cubicBezTo>
                  <a:pt x="503" y="1475"/>
                  <a:pt x="490" y="1478"/>
                  <a:pt x="479" y="1480"/>
                </a:cubicBezTo>
                <a:cubicBezTo>
                  <a:pt x="468" y="1482"/>
                  <a:pt x="459" y="1482"/>
                  <a:pt x="451" y="1483"/>
                </a:cubicBezTo>
                <a:cubicBezTo>
                  <a:pt x="435" y="1485"/>
                  <a:pt x="427" y="1486"/>
                  <a:pt x="427" y="1486"/>
                </a:cubicBezTo>
                <a:cubicBezTo>
                  <a:pt x="427" y="1486"/>
                  <a:pt x="435" y="1486"/>
                  <a:pt x="451" y="1486"/>
                </a:cubicBezTo>
                <a:cubicBezTo>
                  <a:pt x="459" y="1485"/>
                  <a:pt x="468" y="1485"/>
                  <a:pt x="480" y="1485"/>
                </a:cubicBezTo>
                <a:cubicBezTo>
                  <a:pt x="491" y="1484"/>
                  <a:pt x="504" y="1483"/>
                  <a:pt x="519" y="1481"/>
                </a:cubicBezTo>
                <a:cubicBezTo>
                  <a:pt x="533" y="1480"/>
                  <a:pt x="549" y="1477"/>
                  <a:pt x="567" y="1475"/>
                </a:cubicBezTo>
                <a:cubicBezTo>
                  <a:pt x="584" y="1472"/>
                  <a:pt x="603" y="1468"/>
                  <a:pt x="623" y="1463"/>
                </a:cubicBezTo>
                <a:cubicBezTo>
                  <a:pt x="663" y="1454"/>
                  <a:pt x="707" y="1439"/>
                  <a:pt x="754" y="1418"/>
                </a:cubicBezTo>
                <a:cubicBezTo>
                  <a:pt x="800" y="1397"/>
                  <a:pt x="848" y="1368"/>
                  <a:pt x="894" y="1329"/>
                </a:cubicBezTo>
                <a:cubicBezTo>
                  <a:pt x="939" y="1290"/>
                  <a:pt x="981" y="1243"/>
                  <a:pt x="1014" y="1183"/>
                </a:cubicBezTo>
                <a:cubicBezTo>
                  <a:pt x="1018" y="1176"/>
                  <a:pt x="1021" y="1169"/>
                  <a:pt x="1025" y="1162"/>
                </a:cubicBezTo>
                <a:lnTo>
                  <a:pt x="1030" y="1152"/>
                </a:lnTo>
                <a:lnTo>
                  <a:pt x="1032" y="1149"/>
                </a:lnTo>
                <a:lnTo>
                  <a:pt x="1034" y="1145"/>
                </a:lnTo>
                <a:lnTo>
                  <a:pt x="1036" y="1139"/>
                </a:lnTo>
                <a:lnTo>
                  <a:pt x="1046" y="1116"/>
                </a:lnTo>
                <a:lnTo>
                  <a:pt x="1054" y="1091"/>
                </a:lnTo>
                <a:cubicBezTo>
                  <a:pt x="1065" y="1059"/>
                  <a:pt x="1074" y="1025"/>
                  <a:pt x="1078" y="990"/>
                </a:cubicBezTo>
                <a:cubicBezTo>
                  <a:pt x="1087" y="919"/>
                  <a:pt x="1082" y="847"/>
                  <a:pt x="1066" y="77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87625" y="1158696"/>
            <a:ext cx="5076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télétravail reste la priorité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63773" y="6619166"/>
            <a:ext cx="5882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Document de présentation pour information uniquement </a:t>
            </a:r>
          </a:p>
        </p:txBody>
      </p:sp>
    </p:spTree>
    <p:extLst>
      <p:ext uri="{BB962C8B-B14F-4D97-AF65-F5344CB8AC3E}">
        <p14:creationId xmlns:p14="http://schemas.microsoft.com/office/powerpoint/2010/main" val="20663832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re 1">
            <a:extLst>
              <a:ext uri="{FF2B5EF4-FFF2-40B4-BE49-F238E27FC236}">
                <a16:creationId xmlns:a16="http://schemas.microsoft.com/office/drawing/2014/main" id="{B60A4832-0026-1B4E-9752-1635C2DAD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5488" y="3114314"/>
            <a:ext cx="4459747" cy="687219"/>
          </a:xfrm>
        </p:spPr>
        <p:txBody>
          <a:bodyPr/>
          <a:lstStyle/>
          <a:p>
            <a:pPr algn="ctr"/>
            <a:r>
              <a:rPr lang="fr-FR" sz="4000" dirty="0"/>
              <a:t>Merci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B60A4832-0026-1B4E-9752-1635C2DAD072}"/>
              </a:ext>
            </a:extLst>
          </p:cNvPr>
          <p:cNvSpPr txBox="1">
            <a:spLocks/>
          </p:cNvSpPr>
          <p:nvPr/>
        </p:nvSpPr>
        <p:spPr>
          <a:xfrm>
            <a:off x="966354" y="3801533"/>
            <a:ext cx="4459747" cy="131375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kern="1200" cap="all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algn="ctr"/>
            <a:r>
              <a:rPr lang="fr-FR" sz="1800" i="1" dirty="0">
                <a:solidFill>
                  <a:srgbClr val="F96A1B"/>
                </a:solidFill>
              </a:rPr>
              <a:t>Rendez-vous bientôt pour </a:t>
            </a:r>
          </a:p>
          <a:p>
            <a:pPr algn="ctr"/>
            <a:r>
              <a:rPr lang="fr-FR" sz="1800" i="1" dirty="0">
                <a:solidFill>
                  <a:srgbClr val="F96A1B"/>
                </a:solidFill>
              </a:rPr>
              <a:t>un nouveau Flash actu !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3773" y="6619166"/>
            <a:ext cx="5882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Document de présentation pour information uniquement </a:t>
            </a:r>
          </a:p>
        </p:txBody>
      </p:sp>
    </p:spTree>
    <p:extLst>
      <p:ext uri="{BB962C8B-B14F-4D97-AF65-F5344CB8AC3E}">
        <p14:creationId xmlns:p14="http://schemas.microsoft.com/office/powerpoint/2010/main" val="3202550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BEC-4D63-C844-A379-BE1BA1814F01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L’activité de mes salariés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b="1" dirty="0"/>
          </a:p>
        </p:txBody>
      </p:sp>
      <p:sp>
        <p:nvSpPr>
          <p:cNvPr id="7" name="Espace réservé du texte 5"/>
          <p:cNvSpPr>
            <a:spLocks noGrp="1"/>
          </p:cNvSpPr>
          <p:nvPr/>
        </p:nvSpPr>
        <p:spPr>
          <a:xfrm>
            <a:off x="457201" y="1531557"/>
            <a:ext cx="8475133" cy="5004226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1400" b="1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319088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2pPr>
            <a:lvl3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3pPr>
            <a:lvl4pPr marL="493713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tabLst/>
              <a:defRPr sz="1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4pPr>
            <a:lvl5pPr marL="171450" indent="-1714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Face au COVID: Le télétravail reste la priorité !</a:t>
            </a:r>
          </a:p>
          <a:p>
            <a:endParaRPr lang="fr-FR" sz="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le télétravail est impossible, 2 régimes cohabitent :</a:t>
            </a:r>
          </a:p>
          <a:p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0F1C21-EE7C-47A4-8FB4-09D0C792AFD5}"/>
              </a:ext>
            </a:extLst>
          </p:cNvPr>
          <p:cNvGrpSpPr/>
          <p:nvPr/>
        </p:nvGrpSpPr>
        <p:grpSpPr>
          <a:xfrm>
            <a:off x="457199" y="2653792"/>
            <a:ext cx="3963213" cy="3410313"/>
            <a:chOff x="3468388" y="2177332"/>
            <a:chExt cx="2517914" cy="311956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864068C-75D6-4551-909D-E1846EB9E02C}"/>
                </a:ext>
              </a:extLst>
            </p:cNvPr>
            <p:cNvSpPr/>
            <p:nvPr/>
          </p:nvSpPr>
          <p:spPr>
            <a:xfrm>
              <a:off x="3468389" y="2177332"/>
              <a:ext cx="2517913" cy="3119562"/>
            </a:xfrm>
            <a:prstGeom prst="roundRect">
              <a:avLst>
                <a:gd name="adj" fmla="val 4035"/>
              </a:avLst>
            </a:prstGeom>
            <a:solidFill>
              <a:srgbClr val="0C4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0000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lvl="0" indent="-285750" algn="just">
                <a:buFont typeface="Arial" panose="020B0604020202020204" pitchFamily="34" charset="0"/>
                <a:buChar char="•"/>
              </a:pPr>
              <a:r>
                <a:rPr lang="fr-FR" u="sng" dirty="0">
                  <a:solidFill>
                    <a:srgbClr val="F96A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Attestation d’isolement </a:t>
              </a:r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lvl="0" algn="just"/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Pour les personnes vulnérables</a:t>
              </a:r>
            </a:p>
            <a:p>
              <a:pPr lvl="0" algn="just"/>
              <a:endParaRPr lang="fr-FR" sz="1100" dirty="0">
                <a:solidFill>
                  <a:srgbClr val="F96A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0" indent="-285750" algn="just">
                <a:buFont typeface="Arial" panose="020B0604020202020204" pitchFamily="34" charset="0"/>
                <a:buChar char="•"/>
              </a:pPr>
              <a:r>
                <a:rPr lang="fr-FR" u="sng" dirty="0">
                  <a:solidFill>
                    <a:srgbClr val="F96A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Courrier d’isolement </a:t>
              </a:r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lvl="0"/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Lié aux enfants scolarisés dans l’impossibilité de suivre les cours</a:t>
              </a:r>
            </a:p>
          </p:txBody>
        </p:sp>
        <p:sp>
          <p:nvSpPr>
            <p:cNvPr id="8" name="Freeform: Shape 9">
              <a:extLst>
                <a:ext uri="{FF2B5EF4-FFF2-40B4-BE49-F238E27FC236}">
                  <a16:creationId xmlns:a16="http://schemas.microsoft.com/office/drawing/2014/main" id="{C7073125-2023-4484-907B-765844475958}"/>
                </a:ext>
              </a:extLst>
            </p:cNvPr>
            <p:cNvSpPr/>
            <p:nvPr/>
          </p:nvSpPr>
          <p:spPr>
            <a:xfrm>
              <a:off x="3468388" y="2177332"/>
              <a:ext cx="2517913" cy="1020405"/>
            </a:xfrm>
            <a:custGeom>
              <a:avLst/>
              <a:gdLst>
                <a:gd name="connsiteX0" fmla="*/ 106857 w 2517913"/>
                <a:gd name="connsiteY0" fmla="*/ 0 h 1020405"/>
                <a:gd name="connsiteX1" fmla="*/ 2411056 w 2517913"/>
                <a:gd name="connsiteY1" fmla="*/ 0 h 1020405"/>
                <a:gd name="connsiteX2" fmla="*/ 2517913 w 2517913"/>
                <a:gd name="connsiteY2" fmla="*/ 106857 h 1020405"/>
                <a:gd name="connsiteX3" fmla="*/ 2517913 w 2517913"/>
                <a:gd name="connsiteY3" fmla="*/ 804405 h 1020405"/>
                <a:gd name="connsiteX4" fmla="*/ 1442517 w 2517913"/>
                <a:gd name="connsiteY4" fmla="*/ 804405 h 1020405"/>
                <a:gd name="connsiteX5" fmla="*/ 1258957 w 2517913"/>
                <a:gd name="connsiteY5" fmla="*/ 1020405 h 1020405"/>
                <a:gd name="connsiteX6" fmla="*/ 1075397 w 2517913"/>
                <a:gd name="connsiteY6" fmla="*/ 804405 h 1020405"/>
                <a:gd name="connsiteX7" fmla="*/ 0 w 2517913"/>
                <a:gd name="connsiteY7" fmla="*/ 804405 h 1020405"/>
                <a:gd name="connsiteX8" fmla="*/ 0 w 2517913"/>
                <a:gd name="connsiteY8" fmla="*/ 106857 h 1020405"/>
                <a:gd name="connsiteX9" fmla="*/ 106857 w 2517913"/>
                <a:gd name="connsiteY9" fmla="*/ 0 h 102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17913" h="1020405">
                  <a:moveTo>
                    <a:pt x="106857" y="0"/>
                  </a:moveTo>
                  <a:lnTo>
                    <a:pt x="2411056" y="0"/>
                  </a:lnTo>
                  <a:cubicBezTo>
                    <a:pt x="2470071" y="0"/>
                    <a:pt x="2517913" y="47842"/>
                    <a:pt x="2517913" y="106857"/>
                  </a:cubicBezTo>
                  <a:lnTo>
                    <a:pt x="2517913" y="804405"/>
                  </a:lnTo>
                  <a:lnTo>
                    <a:pt x="1442517" y="804405"/>
                  </a:lnTo>
                  <a:lnTo>
                    <a:pt x="1258957" y="1020405"/>
                  </a:lnTo>
                  <a:lnTo>
                    <a:pt x="1075397" y="804405"/>
                  </a:lnTo>
                  <a:lnTo>
                    <a:pt x="0" y="804405"/>
                  </a:lnTo>
                  <a:lnTo>
                    <a:pt x="0" y="106857"/>
                  </a:lnTo>
                  <a:cubicBezTo>
                    <a:pt x="0" y="47842"/>
                    <a:pt x="47842" y="0"/>
                    <a:pt x="106857" y="0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1">
            <a:extLst>
              <a:ext uri="{FF2B5EF4-FFF2-40B4-BE49-F238E27FC236}">
                <a16:creationId xmlns:a16="http://schemas.microsoft.com/office/drawing/2014/main" id="{537979B9-577E-4E1D-8905-AFB1781DEEC2}"/>
              </a:ext>
            </a:extLst>
          </p:cNvPr>
          <p:cNvGrpSpPr/>
          <p:nvPr/>
        </p:nvGrpSpPr>
        <p:grpSpPr>
          <a:xfrm>
            <a:off x="4630704" y="2653792"/>
            <a:ext cx="4056096" cy="3702558"/>
            <a:chOff x="6205698" y="2177332"/>
            <a:chExt cx="2517915" cy="3386891"/>
          </a:xfrm>
        </p:grpSpPr>
        <p:sp>
          <p:nvSpPr>
            <p:cNvPr id="10" name="Rectangle: Rounded Corners 6">
              <a:extLst>
                <a:ext uri="{FF2B5EF4-FFF2-40B4-BE49-F238E27FC236}">
                  <a16:creationId xmlns:a16="http://schemas.microsoft.com/office/drawing/2014/main" id="{1E3E4D14-2014-4065-9122-89ABB72F7B5E}"/>
                </a:ext>
              </a:extLst>
            </p:cNvPr>
            <p:cNvSpPr/>
            <p:nvPr/>
          </p:nvSpPr>
          <p:spPr>
            <a:xfrm>
              <a:off x="6205700" y="2177332"/>
              <a:ext cx="2517913" cy="3386891"/>
            </a:xfrm>
            <a:prstGeom prst="roundRect">
              <a:avLst>
                <a:gd name="adj" fmla="val 4035"/>
              </a:avLst>
            </a:prstGeom>
            <a:solidFill>
              <a:srgbClr val="0C4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0000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lvl="0" indent="-285750" algn="just">
                <a:buFont typeface="Arial" panose="020B0604020202020204" pitchFamily="34" charset="0"/>
                <a:buChar char="•"/>
              </a:pPr>
              <a:r>
                <a:rPr lang="fr-FR" u="sng" dirty="0">
                  <a:solidFill>
                    <a:srgbClr val="F96A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Attestation d’isolement </a:t>
              </a:r>
            </a:p>
            <a:p>
              <a:pPr lvl="0" algn="just"/>
              <a:endParaRPr lang="fr-FR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just"/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1- patient symptomatique </a:t>
              </a:r>
            </a:p>
            <a:p>
              <a:pPr lvl="0" algn="just"/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en attente du résultat du test </a:t>
              </a:r>
            </a:p>
            <a:p>
              <a:pPr lvl="0" algn="just"/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just"/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2 - Les cas contacts,</a:t>
              </a:r>
            </a:p>
            <a:p>
              <a:pPr lvl="0" algn="just"/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 ne pouvant télétravailler</a:t>
              </a:r>
            </a:p>
            <a:p>
              <a:pPr lvl="0" algn="just"/>
              <a:endParaRPr lang="fr-FR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just"/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3 - Les patients zéro, </a:t>
              </a:r>
            </a:p>
            <a:p>
              <a:pPr lvl="0" algn="just"/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/ incapacité de travail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8E8E50C-AE82-47AD-A68A-8839F56BEB2E}"/>
                </a:ext>
              </a:extLst>
            </p:cNvPr>
            <p:cNvSpPr/>
            <p:nvPr/>
          </p:nvSpPr>
          <p:spPr>
            <a:xfrm>
              <a:off x="6205698" y="2177332"/>
              <a:ext cx="2517913" cy="1020405"/>
            </a:xfrm>
            <a:custGeom>
              <a:avLst/>
              <a:gdLst>
                <a:gd name="connsiteX0" fmla="*/ 106857 w 2517913"/>
                <a:gd name="connsiteY0" fmla="*/ 0 h 1020405"/>
                <a:gd name="connsiteX1" fmla="*/ 2411056 w 2517913"/>
                <a:gd name="connsiteY1" fmla="*/ 0 h 1020405"/>
                <a:gd name="connsiteX2" fmla="*/ 2517913 w 2517913"/>
                <a:gd name="connsiteY2" fmla="*/ 106857 h 1020405"/>
                <a:gd name="connsiteX3" fmla="*/ 2517913 w 2517913"/>
                <a:gd name="connsiteY3" fmla="*/ 804405 h 1020405"/>
                <a:gd name="connsiteX4" fmla="*/ 1442517 w 2517913"/>
                <a:gd name="connsiteY4" fmla="*/ 804405 h 1020405"/>
                <a:gd name="connsiteX5" fmla="*/ 1258957 w 2517913"/>
                <a:gd name="connsiteY5" fmla="*/ 1020405 h 1020405"/>
                <a:gd name="connsiteX6" fmla="*/ 1075397 w 2517913"/>
                <a:gd name="connsiteY6" fmla="*/ 804405 h 1020405"/>
                <a:gd name="connsiteX7" fmla="*/ 0 w 2517913"/>
                <a:gd name="connsiteY7" fmla="*/ 804405 h 1020405"/>
                <a:gd name="connsiteX8" fmla="*/ 0 w 2517913"/>
                <a:gd name="connsiteY8" fmla="*/ 106857 h 1020405"/>
                <a:gd name="connsiteX9" fmla="*/ 106857 w 2517913"/>
                <a:gd name="connsiteY9" fmla="*/ 0 h 102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17913" h="1020405">
                  <a:moveTo>
                    <a:pt x="106857" y="0"/>
                  </a:moveTo>
                  <a:lnTo>
                    <a:pt x="2411056" y="0"/>
                  </a:lnTo>
                  <a:cubicBezTo>
                    <a:pt x="2470071" y="0"/>
                    <a:pt x="2517913" y="47842"/>
                    <a:pt x="2517913" y="106857"/>
                  </a:cubicBezTo>
                  <a:lnTo>
                    <a:pt x="2517913" y="804405"/>
                  </a:lnTo>
                  <a:lnTo>
                    <a:pt x="1442517" y="804405"/>
                  </a:lnTo>
                  <a:lnTo>
                    <a:pt x="1258957" y="1020405"/>
                  </a:lnTo>
                  <a:lnTo>
                    <a:pt x="1075397" y="804405"/>
                  </a:lnTo>
                  <a:lnTo>
                    <a:pt x="0" y="804405"/>
                  </a:lnTo>
                  <a:lnTo>
                    <a:pt x="0" y="106857"/>
                  </a:lnTo>
                  <a:cubicBezTo>
                    <a:pt x="0" y="47842"/>
                    <a:pt x="47842" y="0"/>
                    <a:pt x="106857" y="0"/>
                  </a:cubicBezTo>
                  <a:close/>
                </a:path>
              </a:pathLst>
            </a:custGeom>
            <a:solidFill>
              <a:srgbClr val="FFFFFF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092668" y="2757228"/>
            <a:ext cx="26922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SOIT L’ACTIVITÉ PARTIELLE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03077" y="2757228"/>
            <a:ext cx="36260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SOIT L’INDEMNISATION ASSURANCE MALADIE + employeur</a:t>
            </a:r>
          </a:p>
        </p:txBody>
      </p:sp>
      <p:sp>
        <p:nvSpPr>
          <p:cNvPr id="3" name="Rectangle 2"/>
          <p:cNvSpPr/>
          <p:nvPr/>
        </p:nvSpPr>
        <p:spPr>
          <a:xfrm>
            <a:off x="310954" y="6225545"/>
            <a:ext cx="65785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(Guide COVID sur ameli.fr : </a:t>
            </a:r>
            <a:r>
              <a:rPr lang="fr-FR" sz="105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EMPLOYEUR</a:t>
            </a:r>
            <a:r>
              <a:rPr lang="fr-FR" sz="105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fr-FR" sz="105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SALARIE</a:t>
            </a:r>
            <a:r>
              <a:rPr lang="fr-FR" sz="105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529" y="1296972"/>
            <a:ext cx="1147420" cy="89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163773" y="6619166"/>
            <a:ext cx="5882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Document de présentation pour information uniquement </a:t>
            </a:r>
          </a:p>
        </p:txBody>
      </p:sp>
    </p:spTree>
    <p:extLst>
      <p:ext uri="{BB962C8B-B14F-4D97-AF65-F5344CB8AC3E}">
        <p14:creationId xmlns:p14="http://schemas.microsoft.com/office/powerpoint/2010/main" val="3245326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7410859" y="5297098"/>
            <a:ext cx="963561" cy="93785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6F1185D-C5EC-8643-82CA-C369658710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6733" y="3107631"/>
            <a:ext cx="5460999" cy="1460473"/>
          </a:xfrm>
        </p:spPr>
        <p:txBody>
          <a:bodyPr>
            <a:noAutofit/>
          </a:bodyPr>
          <a:lstStyle/>
          <a:p>
            <a:r>
              <a:rPr lang="fr-FR" dirty="0"/>
              <a:t>L’Assurance maladie vous accompagne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999E6F8-5C3A-E547-975B-00F4A2A1A7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Agir ensemble pour protéger chacun</a:t>
            </a:r>
          </a:p>
        </p:txBody>
      </p:sp>
      <p:pic>
        <p:nvPicPr>
          <p:cNvPr id="5" name="Picture 2" descr="RÃ©sultat de recherche d'images pour &quot;logo assurance maladi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692" y="6057835"/>
            <a:ext cx="1339784" cy="66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cône virus, la maladie, l'élimin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875" y="5183258"/>
            <a:ext cx="1165532" cy="116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63773" y="6619166"/>
            <a:ext cx="5882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Document de présentation pour information uniquement </a:t>
            </a:r>
          </a:p>
        </p:txBody>
      </p:sp>
    </p:spTree>
    <p:extLst>
      <p:ext uri="{BB962C8B-B14F-4D97-AF65-F5344CB8AC3E}">
        <p14:creationId xmlns:p14="http://schemas.microsoft.com/office/powerpoint/2010/main" val="1176637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BEC-4D63-C844-A379-BE1BA1814F01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457200" y="1611532"/>
            <a:ext cx="8229600" cy="4118477"/>
          </a:xfrm>
        </p:spPr>
        <p:txBody>
          <a:bodyPr>
            <a:normAutofit/>
          </a:bodyPr>
          <a:lstStyle/>
          <a:p>
            <a:r>
              <a:rPr lang="fr-FR" sz="2000" dirty="0"/>
              <a:t>Le traitement de l’information tel que vous le connaissez</a:t>
            </a:r>
          </a:p>
          <a:p>
            <a:r>
              <a:rPr lang="fr-FR" sz="1600" b="0" dirty="0">
                <a:solidFill>
                  <a:srgbClr val="0C419A"/>
                </a:solidFill>
              </a:rPr>
              <a:t>Les professionnels de santé détectent les cas positifs et informent l’Assurance Maladie.</a:t>
            </a:r>
          </a:p>
          <a:p>
            <a:r>
              <a:rPr lang="fr-FR" sz="1600" b="0" dirty="0">
                <a:solidFill>
                  <a:srgbClr val="0C419A"/>
                </a:solidFill>
              </a:rPr>
              <a:t>La cellule « contact tracing » alerte le cas contact et le patient zéro (SMS, mails, appels).</a:t>
            </a:r>
          </a:p>
          <a:p>
            <a:endParaRPr lang="fr-FR" b="0" u="sng" dirty="0">
              <a:solidFill>
                <a:srgbClr val="08A1D9"/>
              </a:solidFill>
            </a:endParaRPr>
          </a:p>
          <a:p>
            <a:endParaRPr lang="fr-FR" dirty="0">
              <a:solidFill>
                <a:srgbClr val="08A1D9"/>
              </a:solidFill>
            </a:endParaRPr>
          </a:p>
          <a:p>
            <a:endParaRPr lang="fr-FR" dirty="0">
              <a:solidFill>
                <a:srgbClr val="08A1D9"/>
              </a:solidFill>
            </a:endParaRPr>
          </a:p>
          <a:p>
            <a:endParaRPr lang="fr-FR" dirty="0">
              <a:solidFill>
                <a:srgbClr val="08A1D9"/>
              </a:solidFill>
            </a:endParaRPr>
          </a:p>
          <a:p>
            <a:pPr marL="342900" indent="-342900">
              <a:buAutoNum type="arabicPeriod"/>
            </a:pPr>
            <a:endParaRPr lang="fr-FR" dirty="0">
              <a:solidFill>
                <a:srgbClr val="08A1D9"/>
              </a:solidFill>
            </a:endParaRPr>
          </a:p>
          <a:p>
            <a:pPr marL="342900" indent="-342900">
              <a:buAutoNum type="arabicPeriod"/>
            </a:pPr>
            <a:endParaRPr lang="fr-FR" dirty="0">
              <a:solidFill>
                <a:srgbClr val="08A1D9"/>
              </a:solidFill>
            </a:endParaRPr>
          </a:p>
          <a:p>
            <a:pPr marL="342900" indent="-342900">
              <a:buAutoNum type="arabicPeriod"/>
            </a:pPr>
            <a:endParaRPr lang="fr-FR" dirty="0">
              <a:solidFill>
                <a:srgbClr val="08A1D9"/>
              </a:solidFill>
            </a:endParaRPr>
          </a:p>
          <a:p>
            <a:pPr marL="342900" indent="-342900">
              <a:buAutoNum type="arabicPeriod"/>
            </a:pPr>
            <a:endParaRPr lang="fr-F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fr-F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fr-FR" dirty="0">
              <a:solidFill>
                <a:srgbClr val="08A1D9"/>
              </a:solidFill>
            </a:endParaRPr>
          </a:p>
          <a:p>
            <a:endParaRPr lang="fr-FR" dirty="0">
              <a:solidFill>
                <a:srgbClr val="08A1D9"/>
              </a:solidFill>
            </a:endParaRPr>
          </a:p>
          <a:p>
            <a:endParaRPr lang="fr-FR" dirty="0"/>
          </a:p>
          <a:p>
            <a:endParaRPr lang="fr-FR" dirty="0">
              <a:solidFill>
                <a:srgbClr val="92D050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Tester, tracer et isoler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8" y="2791215"/>
            <a:ext cx="5808133" cy="241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63773" y="6619166"/>
            <a:ext cx="5882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Document de présentation pour information uniquement </a:t>
            </a:r>
          </a:p>
        </p:txBody>
      </p:sp>
    </p:spTree>
    <p:extLst>
      <p:ext uri="{BB962C8B-B14F-4D97-AF65-F5344CB8AC3E}">
        <p14:creationId xmlns:p14="http://schemas.microsoft.com/office/powerpoint/2010/main" val="492462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BEC-4D63-C844-A379-BE1BA1814F01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Titre 3"/>
          <p:cNvSpPr txBox="1">
            <a:spLocks/>
          </p:cNvSpPr>
          <p:nvPr/>
        </p:nvSpPr>
        <p:spPr>
          <a:xfrm>
            <a:off x="457200" y="537576"/>
            <a:ext cx="8297593" cy="1143000"/>
          </a:xfrm>
          <a:prstGeom prst="rect">
            <a:avLst/>
          </a:prstGeom>
        </p:spPr>
        <p:txBody>
          <a:bodyPr vert="horz" lIns="91440" tIns="45720" rIns="9144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fr-FR" b="1" dirty="0"/>
              <a:t>Le contact tracing 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457200" y="1448972"/>
            <a:ext cx="8229600" cy="1329083"/>
          </a:xfrm>
        </p:spPr>
        <p:txBody>
          <a:bodyPr>
            <a:normAutofit/>
          </a:bodyPr>
          <a:lstStyle/>
          <a:p>
            <a:r>
              <a:rPr lang="fr-FR" sz="2000" dirty="0"/>
              <a:t>Point de situation dans votre département</a:t>
            </a:r>
          </a:p>
          <a:p>
            <a:endParaRPr lang="fr-FR" dirty="0">
              <a:solidFill>
                <a:srgbClr val="08A1D9"/>
              </a:solidFill>
            </a:endParaRPr>
          </a:p>
          <a:p>
            <a:r>
              <a:rPr lang="fr-FR" dirty="0">
                <a:solidFill>
                  <a:srgbClr val="08A1D9"/>
                </a:solidFill>
              </a:rPr>
              <a:t>L’Assurance Maladie gère la mission « contact tracing »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382845" y="5310782"/>
            <a:ext cx="264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de 7000 appels depuis 1</a:t>
            </a:r>
            <a:r>
              <a:rPr lang="fr-FR" sz="1400" b="1" baseline="30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1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janvier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32207" y="2822296"/>
            <a:ext cx="19361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C4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Suivi et relance des patient zéro et cas contact.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088587" y="2875932"/>
            <a:ext cx="2087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personnes </a:t>
            </a:r>
          </a:p>
          <a:p>
            <a:pPr algn="ctr"/>
            <a:r>
              <a:rPr lang="fr-FR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mobilisées 7/7</a:t>
            </a:r>
          </a:p>
          <a:p>
            <a:pPr algn="ctr"/>
            <a:r>
              <a:rPr lang="fr-FR" sz="800" b="1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grpSp>
        <p:nvGrpSpPr>
          <p:cNvPr id="15" name="Groupe 14"/>
          <p:cNvGrpSpPr/>
          <p:nvPr/>
        </p:nvGrpSpPr>
        <p:grpSpPr>
          <a:xfrm rot="16200000" flipH="1">
            <a:off x="3161283" y="2925903"/>
            <a:ext cx="2671535" cy="3132034"/>
            <a:chOff x="2601100" y="2856809"/>
            <a:chExt cx="4120868" cy="3157771"/>
          </a:xfrm>
        </p:grpSpPr>
        <p:sp>
          <p:nvSpPr>
            <p:cNvPr id="16" name="Isosceles Triangle 8"/>
            <p:cNvSpPr/>
            <p:nvPr/>
          </p:nvSpPr>
          <p:spPr>
            <a:xfrm rot="16200000" flipH="1">
              <a:off x="3007472" y="5307486"/>
              <a:ext cx="450022" cy="534924"/>
            </a:xfrm>
            <a:prstGeom prst="triangle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7" name="Groupe 16"/>
            <p:cNvGrpSpPr/>
            <p:nvPr/>
          </p:nvGrpSpPr>
          <p:grpSpPr>
            <a:xfrm>
              <a:off x="2601100" y="2856809"/>
              <a:ext cx="4120868" cy="3157771"/>
              <a:chOff x="2601100" y="2856809"/>
              <a:chExt cx="4120868" cy="3157771"/>
            </a:xfrm>
          </p:grpSpPr>
          <p:sp>
            <p:nvSpPr>
              <p:cNvPr id="18" name="Rectangle 17"/>
              <p:cNvSpPr/>
              <p:nvPr/>
            </p:nvSpPr>
            <p:spPr>
              <a:xfrm rot="10800000">
                <a:off x="4815225" y="5363439"/>
                <a:ext cx="994793" cy="43652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Down Arrow 7"/>
              <p:cNvSpPr>
                <a:spLocks noChangeAspect="1"/>
              </p:cNvSpPr>
              <p:nvPr/>
            </p:nvSpPr>
            <p:spPr>
              <a:xfrm rot="16200000">
                <a:off x="3894906" y="4718594"/>
                <a:ext cx="901022" cy="1690949"/>
              </a:xfrm>
              <a:prstGeom prst="down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16200000">
                <a:off x="2812710" y="4662701"/>
                <a:ext cx="839545" cy="53492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1" name="Groupe 20"/>
              <p:cNvGrpSpPr/>
              <p:nvPr/>
            </p:nvGrpSpPr>
            <p:grpSpPr>
              <a:xfrm>
                <a:off x="2601100" y="2856809"/>
                <a:ext cx="1198390" cy="2004267"/>
                <a:chOff x="2601100" y="2856809"/>
                <a:chExt cx="1316938" cy="2004267"/>
              </a:xfrm>
            </p:grpSpPr>
            <p:sp>
              <p:nvSpPr>
                <p:cNvPr id="26" name="Down Arrow 10"/>
                <p:cNvSpPr>
                  <a:spLocks noChangeAspect="1"/>
                </p:cNvSpPr>
                <p:nvPr/>
              </p:nvSpPr>
              <p:spPr>
                <a:xfrm>
                  <a:off x="2601100" y="3377622"/>
                  <a:ext cx="1316938" cy="1483454"/>
                </a:xfrm>
                <a:prstGeom prst="downArrow">
                  <a:avLst/>
                </a:prstGeom>
                <a:solidFill>
                  <a:srgbClr val="0C419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Isosceles Triangle 11"/>
                <p:cNvSpPr/>
                <p:nvPr/>
              </p:nvSpPr>
              <p:spPr>
                <a:xfrm flipH="1">
                  <a:off x="2929756" y="2856809"/>
                  <a:ext cx="659104" cy="520813"/>
                </a:xfrm>
                <a:prstGeom prst="triangle">
                  <a:avLst>
                    <a:gd name="adj" fmla="val 0"/>
                  </a:avLst>
                </a:prstGeom>
                <a:solidFill>
                  <a:srgbClr val="0C419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" name="Rectangle 21"/>
              <p:cNvSpPr/>
              <p:nvPr/>
            </p:nvSpPr>
            <p:spPr>
              <a:xfrm>
                <a:off x="3499945" y="2856809"/>
                <a:ext cx="956975" cy="52081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3" name="Groupe 22"/>
              <p:cNvGrpSpPr/>
              <p:nvPr/>
            </p:nvGrpSpPr>
            <p:grpSpPr>
              <a:xfrm>
                <a:off x="5532526" y="4119347"/>
                <a:ext cx="1189442" cy="1680612"/>
                <a:chOff x="5443025" y="4119346"/>
                <a:chExt cx="1410968" cy="1680612"/>
              </a:xfrm>
            </p:grpSpPr>
            <p:sp>
              <p:nvSpPr>
                <p:cNvPr id="24" name="Isosceles Triangle 5"/>
                <p:cNvSpPr/>
                <p:nvPr/>
              </p:nvSpPr>
              <p:spPr>
                <a:xfrm rot="10800000" flipH="1">
                  <a:off x="5734893" y="5363438"/>
                  <a:ext cx="764480" cy="436520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Down Arrow 16"/>
                <p:cNvSpPr>
                  <a:spLocks noChangeAspect="1"/>
                </p:cNvSpPr>
                <p:nvPr/>
              </p:nvSpPr>
              <p:spPr>
                <a:xfrm rot="10800000">
                  <a:off x="5443025" y="4119346"/>
                  <a:ext cx="1410968" cy="1244092"/>
                </a:xfrm>
                <a:prstGeom prst="downArrow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28" name="Groupe 27"/>
          <p:cNvGrpSpPr/>
          <p:nvPr/>
        </p:nvGrpSpPr>
        <p:grpSpPr>
          <a:xfrm>
            <a:off x="2375149" y="2936689"/>
            <a:ext cx="697782" cy="607763"/>
            <a:chOff x="5405599" y="5563011"/>
            <a:chExt cx="904641" cy="884564"/>
          </a:xfrm>
        </p:grpSpPr>
        <p:sp>
          <p:nvSpPr>
            <p:cNvPr id="29" name="Oval 22"/>
            <p:cNvSpPr>
              <a:spLocks noChangeAspect="1"/>
            </p:cNvSpPr>
            <p:nvPr/>
          </p:nvSpPr>
          <p:spPr>
            <a:xfrm>
              <a:off x="5405599" y="5563011"/>
              <a:ext cx="904641" cy="88456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val 22"/>
            <p:cNvSpPr>
              <a:spLocks noChangeAspect="1"/>
            </p:cNvSpPr>
            <p:nvPr/>
          </p:nvSpPr>
          <p:spPr>
            <a:xfrm>
              <a:off x="5517811" y="5672729"/>
              <a:ext cx="682296" cy="667154"/>
            </a:xfrm>
            <a:prstGeom prst="ellipse">
              <a:avLst/>
            </a:prstGeom>
            <a:solidFill>
              <a:srgbClr val="0C419A"/>
            </a:solidFill>
            <a:ln w="76200">
              <a:solidFill>
                <a:srgbClr val="0C41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1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5584084" y="2875932"/>
            <a:ext cx="697782" cy="607763"/>
            <a:chOff x="5405599" y="5563011"/>
            <a:chExt cx="904641" cy="884564"/>
          </a:xfrm>
        </p:grpSpPr>
        <p:sp>
          <p:nvSpPr>
            <p:cNvPr id="32" name="Oval 22"/>
            <p:cNvSpPr>
              <a:spLocks noChangeAspect="1"/>
            </p:cNvSpPr>
            <p:nvPr/>
          </p:nvSpPr>
          <p:spPr>
            <a:xfrm>
              <a:off x="5405599" y="5563011"/>
              <a:ext cx="904641" cy="88456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val 22"/>
            <p:cNvSpPr>
              <a:spLocks noChangeAspect="1"/>
            </p:cNvSpPr>
            <p:nvPr/>
          </p:nvSpPr>
          <p:spPr>
            <a:xfrm>
              <a:off x="5517811" y="5672729"/>
              <a:ext cx="682296" cy="667154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noProof="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5781385" y="5376233"/>
            <a:ext cx="697782" cy="607763"/>
            <a:chOff x="5405599" y="5563011"/>
            <a:chExt cx="904641" cy="884564"/>
          </a:xfrm>
        </p:grpSpPr>
        <p:sp>
          <p:nvSpPr>
            <p:cNvPr id="35" name="Oval 22"/>
            <p:cNvSpPr>
              <a:spLocks noChangeAspect="1"/>
            </p:cNvSpPr>
            <p:nvPr/>
          </p:nvSpPr>
          <p:spPr>
            <a:xfrm>
              <a:off x="5405599" y="5563011"/>
              <a:ext cx="904641" cy="88456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val 22"/>
            <p:cNvSpPr>
              <a:spLocks noChangeAspect="1"/>
            </p:cNvSpPr>
            <p:nvPr/>
          </p:nvSpPr>
          <p:spPr>
            <a:xfrm>
              <a:off x="5517811" y="5672729"/>
              <a:ext cx="682296" cy="667154"/>
            </a:xfrm>
            <a:prstGeom prst="ellipse">
              <a:avLst/>
            </a:prstGeom>
            <a:solidFill>
              <a:schemeClr val="accent3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</p:grpSp>
      <p:pic>
        <p:nvPicPr>
          <p:cNvPr id="15362" name="Picture 2" descr="Choisir un prestataire d'accueil téléphonique externalisé - Citizen C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068" y="4309563"/>
            <a:ext cx="1853825" cy="185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Icône coronavirus, covid, la maladie, pandémie, l'épidémie, la mort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348" y="43779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402" y="1027029"/>
            <a:ext cx="1143391" cy="1506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ZoneTexte 36"/>
          <p:cNvSpPr txBox="1"/>
          <p:nvPr/>
        </p:nvSpPr>
        <p:spPr>
          <a:xfrm>
            <a:off x="163773" y="6619166"/>
            <a:ext cx="5882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Document de présentation pour information uniquement </a:t>
            </a:r>
          </a:p>
        </p:txBody>
      </p:sp>
    </p:spTree>
    <p:extLst>
      <p:ext uri="{BB962C8B-B14F-4D97-AF65-F5344CB8AC3E}">
        <p14:creationId xmlns:p14="http://schemas.microsoft.com/office/powerpoint/2010/main" val="1996728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F1185D-C5EC-8643-82CA-C369658710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6334" y="3327764"/>
            <a:ext cx="6015398" cy="1460473"/>
          </a:xfrm>
        </p:spPr>
        <p:txBody>
          <a:bodyPr>
            <a:noAutofit/>
          </a:bodyPr>
          <a:lstStyle/>
          <a:p>
            <a:r>
              <a:rPr lang="fr-FR" dirty="0"/>
              <a:t>Isoler pour protéger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999E6F8-5C3A-E547-975B-00F4A2A1A7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Agir plus vite !</a:t>
            </a:r>
          </a:p>
        </p:txBody>
      </p:sp>
      <p:pic>
        <p:nvPicPr>
          <p:cNvPr id="5" name="Picture 2" descr="RÃ©sultat de recherche d'images pour &quot;logo assurance maladi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692" y="6057835"/>
            <a:ext cx="1339784" cy="66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833" y="4900912"/>
            <a:ext cx="1369910" cy="131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63773" y="6619166"/>
            <a:ext cx="5882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Document de présentation pour information uniquement </a:t>
            </a:r>
          </a:p>
        </p:txBody>
      </p:sp>
    </p:spTree>
    <p:extLst>
      <p:ext uri="{BB962C8B-B14F-4D97-AF65-F5344CB8AC3E}">
        <p14:creationId xmlns:p14="http://schemas.microsoft.com/office/powerpoint/2010/main" val="21854095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Sommaire 1 colonne">
  <a:themeElements>
    <a:clrScheme name="Personnalisé 11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F96A1B"/>
      </a:hlink>
      <a:folHlink>
        <a:srgbClr val="00B0F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  <a:prstDash val="sysDot"/>
          <a:headEnd type="oval" w="med" len="med"/>
          <a:tailEnd type="oval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7872</TotalTime>
  <Words>2007</Words>
  <Application>Microsoft Office PowerPoint</Application>
  <PresentationFormat>Affichage à l'écran (4:3)</PresentationFormat>
  <Paragraphs>539</Paragraphs>
  <Slides>40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7" baseType="lpstr">
      <vt:lpstr>Arial</vt:lpstr>
      <vt:lpstr>Arial Black</vt:lpstr>
      <vt:lpstr>Calibri</vt:lpstr>
      <vt:lpstr>Courier New</vt:lpstr>
      <vt:lpstr>Verdana</vt:lpstr>
      <vt:lpstr>Wingdings</vt:lpstr>
      <vt:lpstr>Sommaire 1 colonne</vt:lpstr>
      <vt:lpstr>FLASH ACTU COVID  22 janvier 2021       </vt:lpstr>
      <vt:lpstr>ISOLEMENT DU Salarié</vt:lpstr>
      <vt:lpstr>l’isolement du salarié</vt:lpstr>
      <vt:lpstr>La capacité de travail à distance   </vt:lpstr>
      <vt:lpstr>L’activité de mes salariés </vt:lpstr>
      <vt:lpstr>L’Assurance maladie vous accompagne</vt:lpstr>
      <vt:lpstr>Tester, tracer et isoler</vt:lpstr>
      <vt:lpstr>Présentation PowerPoint</vt:lpstr>
      <vt:lpstr>Isoler pour protéger</vt:lpstr>
      <vt:lpstr>Nouveauté 2021 : Isoler plus vite</vt:lpstr>
      <vt:lpstr>Isoler rapidement et mieux protéger</vt:lpstr>
      <vt:lpstr>Prise en charge unique</vt:lpstr>
      <vt:lpstr>        Le cas contact</vt:lpstr>
      <vt:lpstr>LE CAS CONTACT</vt:lpstr>
      <vt:lpstr>L’attestation d’isolement</vt:lpstr>
      <vt:lpstr> 7 jours d’isolement minimum</vt:lpstr>
      <vt:lpstr> Pour aller plus loin</vt:lpstr>
      <vt:lpstr>          Nouveau !    Salarié symptomatique</vt:lpstr>
      <vt:lpstr>Le patient symptomatique</vt:lpstr>
      <vt:lpstr>Isoler plus vite </vt:lpstr>
      <vt:lpstr>S’isoler en ligne </vt:lpstr>
      <vt:lpstr>l’isolement du patient symptomatique   </vt:lpstr>
      <vt:lpstr> </vt:lpstr>
      <vt:lpstr>          Comment ça marche ?</vt:lpstr>
      <vt:lpstr>Attestation d’isolement en 2 temps </vt:lpstr>
      <vt:lpstr>l’isolement du patient symptomatique  </vt:lpstr>
      <vt:lpstr>Attestation d’isolement en 3 temps </vt:lpstr>
      <vt:lpstr>l’isolement du patient symptomatique  </vt:lpstr>
      <vt:lpstr>Présentation PowerPoint</vt:lpstr>
      <vt:lpstr>La PRISE en charge </vt:lpstr>
      <vt:lpstr>Régime unique et simplifié  </vt:lpstr>
      <vt:lpstr>Pas de règlement sur le récépissé</vt:lpstr>
      <vt:lpstr>paiement sur quel document ?</vt:lpstr>
      <vt:lpstr>Exemple de règlement </vt:lpstr>
      <vt:lpstr>La gestion en paie </vt:lpstr>
      <vt:lpstr>Présentation PowerPoint</vt:lpstr>
      <vt:lpstr>Rappel SUR La subrogation</vt:lpstr>
      <vt:lpstr>Le tableau de bord DSN</vt:lpstr>
      <vt:lpstr>Questions  Vous avez la parole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Bablin</dc:creator>
  <cp:lastModifiedBy>Aude Durand</cp:lastModifiedBy>
  <cp:revision>622</cp:revision>
  <cp:lastPrinted>2021-01-14T15:08:23Z</cp:lastPrinted>
  <dcterms:created xsi:type="dcterms:W3CDTF">2018-09-10T09:23:06Z</dcterms:created>
  <dcterms:modified xsi:type="dcterms:W3CDTF">2021-01-29T14:00:23Z</dcterms:modified>
</cp:coreProperties>
</file>