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97" r:id="rId4"/>
    <p:sldId id="293" r:id="rId5"/>
    <p:sldId id="316" r:id="rId6"/>
    <p:sldId id="296" r:id="rId7"/>
    <p:sldId id="302" r:id="rId8"/>
    <p:sldId id="301" r:id="rId9"/>
    <p:sldId id="303" r:id="rId10"/>
    <p:sldId id="304" r:id="rId11"/>
    <p:sldId id="305" r:id="rId12"/>
    <p:sldId id="313" r:id="rId13"/>
    <p:sldId id="314" r:id="rId14"/>
    <p:sldId id="292" r:id="rId15"/>
    <p:sldId id="299" r:id="rId16"/>
    <p:sldId id="307" r:id="rId17"/>
    <p:sldId id="308" r:id="rId18"/>
    <p:sldId id="315" r:id="rId19"/>
    <p:sldId id="306" r:id="rId20"/>
    <p:sldId id="317" r:id="rId21"/>
    <p:sldId id="31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F133C-56D0-4422-B68D-EEB80905F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9CDCB-5563-4802-89E9-08D0A2DD5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7DA520-98CD-42ED-B937-D5A660B0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3FB98-E9F6-4BB8-8C02-5C273A56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D29AF-8168-47B8-85EC-AE3378891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7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D46C8-9E3B-4BBB-960E-2F107812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82A0C9-60B6-4055-A839-A1BE5B518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7C6F9-F229-4FCA-9EAC-429ECE3B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43DCAC-7950-4930-8B5A-58DEC666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21EB9C-79A7-4DA6-9039-252453AA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7187FC-EA45-4206-8046-FCA8770E1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1B7388-0F12-46E0-8558-8F6A6373C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A4504A-5D1E-4333-9945-AAE86596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502CFF-8B08-4422-A9D1-08BE9D00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C2D58-0AB0-4CCC-8243-578B5D3F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41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CEDE6-F61A-4373-B286-5F68768CF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758EFE-B28A-4C6E-B8E1-B32E115CA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254DAD-9330-443B-9808-CA8408E1B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D1CA5-182A-4E45-A26F-DC1665C8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83CA44-833C-4132-963B-C2962FECB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97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0A5A0-0C79-4C18-A523-2922EE00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243EA2A-FF7A-4967-B4D4-849AA04BA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077553-3AC3-45A2-AFED-4D1693281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2710A-E0C7-4A4B-8B01-6EA9941E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2CCBCE-D7B1-4CB3-92DC-83F1BAD7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23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44C29-1BA5-417F-A794-5C65B286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A67AA-F7D9-451A-9190-930C1B1E0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8C4A67-10D8-4ACD-B6D7-476C86C3B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8F05B-A774-48EF-9AC1-D815DC7D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A53B0E-DC17-41E2-BE4F-C226B4BF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2C8F82-49C3-4B57-9B66-F5DF00B5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2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54C3F7-120C-490E-A4D7-20921AC4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E4F6E1-C16A-46A9-AEE3-B0432597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096F04-3347-4FCC-A391-B87DB4141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18A32B-2DBC-4143-9C3A-EC61B7199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ACF43FE-F5F5-4A98-A9C3-34E040117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B88C2E-396C-4EBC-9C28-EC675F6B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1A2ED5-F3D0-4216-A14A-5DB49F7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A9899C-CA7F-436F-8AFD-04A7C23C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4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00D32C-6032-4FBF-83D7-A2DA377F1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969CE7-731F-447F-9310-AF0D4ECE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B1DE88-D7AC-4396-84E1-27107E04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04E17A-BC64-485F-978B-0C74C90A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CDEFDD-26EB-4BC2-90D5-89B609ED0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878FCE-2122-4141-9F87-EA9D6468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624F25-EE9E-46A6-A825-06AC030C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3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5D3B42-B018-4AA6-BED3-03CF2916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CF751-65F1-4AE9-B95C-9BFEEBC60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3E8887-5A6F-40B8-8D1E-FC1797B70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8F30D4-2C2B-46AA-B6A6-533101C3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0145C5-78BC-4CA9-9E59-DA3C8924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B8DCE-2A57-43CC-9848-9D9488BB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47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5B224-F01F-4DB6-BC1C-10B1065A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42C96C0-DCBB-40C5-8E79-895FC7E1F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0F27C2-9197-4E97-9C5C-1DA76459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598B3-631F-412A-9547-86F2CD3D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F4972C-E606-413C-9565-A2929DFE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BAAD25-F54D-4F79-8A32-F46B63BB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3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D6FAF4-25EE-4375-8E32-E7BF2BFA2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D1D783-776F-4383-A4C7-269540F46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F65649-E6E6-4B25-8C60-7EB9659F6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31A5-E440-4687-860F-05F3FFD397A7}" type="datetimeFigureOut">
              <a:rPr lang="fr-FR" smtClean="0"/>
              <a:t>10/05/2022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3A310A-E95B-4F07-9B5A-9A802B934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71FB07-6831-4271-B7F7-72373702A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75807-D87D-4184-82CE-1C2C41D6DF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12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3C385079-BB5A-4656-9005-086C9339CF78}"/>
              </a:ext>
            </a:extLst>
          </p:cNvPr>
          <p:cNvGrpSpPr/>
          <p:nvPr/>
        </p:nvGrpSpPr>
        <p:grpSpPr>
          <a:xfrm>
            <a:off x="838198" y="2190085"/>
            <a:ext cx="10515599" cy="2769913"/>
            <a:chOff x="738667" y="2937164"/>
            <a:chExt cx="9186242" cy="2284237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A4308A0D-037B-49F8-813D-641605D1DE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1506" y="2937164"/>
              <a:ext cx="12486" cy="210589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A0D6440-5F06-4BEA-A600-4494CB264D18}"/>
                </a:ext>
              </a:extLst>
            </p:cNvPr>
            <p:cNvCxnSpPr>
              <a:cxnSpLocks/>
            </p:cNvCxnSpPr>
            <p:nvPr/>
          </p:nvCxnSpPr>
          <p:spPr>
            <a:xfrm>
              <a:off x="3613265" y="2937164"/>
              <a:ext cx="0" cy="2105891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 : coins arrondis 4">
              <a:hlinkClick r:id="rId2" action="ppaction://hlinksldjump"/>
              <a:extLst>
                <a:ext uri="{FF2B5EF4-FFF2-40B4-BE49-F238E27FC236}">
                  <a16:creationId xmlns:a16="http://schemas.microsoft.com/office/drawing/2014/main" id="{0B38A185-A54F-4205-AEC6-44C0FE6C4A3E}"/>
                </a:ext>
              </a:extLst>
            </p:cNvPr>
            <p:cNvSpPr/>
            <p:nvPr/>
          </p:nvSpPr>
          <p:spPr>
            <a:xfrm>
              <a:off x="7140734" y="4393013"/>
              <a:ext cx="1144402" cy="828388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3" name="Rectangle : coins arrondis 2">
              <a:hlinkClick r:id="rId3" action="ppaction://hlinksldjump"/>
              <a:extLst>
                <a:ext uri="{FF2B5EF4-FFF2-40B4-BE49-F238E27FC236}">
                  <a16:creationId xmlns:a16="http://schemas.microsoft.com/office/drawing/2014/main" id="{09A65E9D-C890-4E47-BF5C-B9448C5F81B2}"/>
                </a:ext>
              </a:extLst>
            </p:cNvPr>
            <p:cNvSpPr/>
            <p:nvPr/>
          </p:nvSpPr>
          <p:spPr>
            <a:xfrm>
              <a:off x="8780507" y="3918306"/>
              <a:ext cx="1144402" cy="1052706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9" name="Flèche : droite 8">
              <a:extLst>
                <a:ext uri="{FF2B5EF4-FFF2-40B4-BE49-F238E27FC236}">
                  <a16:creationId xmlns:a16="http://schemas.microsoft.com/office/drawing/2014/main" id="{7BCD52BA-7462-45A2-9423-828C28348EAF}"/>
                </a:ext>
              </a:extLst>
            </p:cNvPr>
            <p:cNvSpPr/>
            <p:nvPr/>
          </p:nvSpPr>
          <p:spPr>
            <a:xfrm>
              <a:off x="6711155" y="4223106"/>
              <a:ext cx="225674" cy="316523"/>
            </a:xfrm>
            <a:prstGeom prst="rightArrow">
              <a:avLst>
                <a:gd name="adj1" fmla="val 50000"/>
                <a:gd name="adj2" fmla="val 4244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 : coins arrondis 10">
              <a:hlinkClick r:id="" action="ppaction://noaction"/>
              <a:extLst>
                <a:ext uri="{FF2B5EF4-FFF2-40B4-BE49-F238E27FC236}">
                  <a16:creationId xmlns:a16="http://schemas.microsoft.com/office/drawing/2014/main" id="{3348A3D4-EFA4-4FD3-A880-12DBD4B7606F}"/>
                </a:ext>
              </a:extLst>
            </p:cNvPr>
            <p:cNvSpPr/>
            <p:nvPr/>
          </p:nvSpPr>
          <p:spPr>
            <a:xfrm>
              <a:off x="5438825" y="3924169"/>
              <a:ext cx="1144402" cy="1052706"/>
            </a:xfrm>
            <a:prstGeom prst="round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Planifier le temps de travail annuel d’un salarié</a:t>
              </a:r>
            </a:p>
          </p:txBody>
        </p:sp>
        <p:sp>
          <p:nvSpPr>
            <p:cNvPr id="13" name="Flèche : droite 12">
              <a:extLst>
                <a:ext uri="{FF2B5EF4-FFF2-40B4-BE49-F238E27FC236}">
                  <a16:creationId xmlns:a16="http://schemas.microsoft.com/office/drawing/2014/main" id="{0937A376-F60A-414D-B75D-3043BAE9F8D1}"/>
                </a:ext>
              </a:extLst>
            </p:cNvPr>
            <p:cNvSpPr/>
            <p:nvPr/>
          </p:nvSpPr>
          <p:spPr>
            <a:xfrm>
              <a:off x="5118721" y="4223106"/>
              <a:ext cx="225674" cy="316523"/>
            </a:xfrm>
            <a:prstGeom prst="rightArrow">
              <a:avLst>
                <a:gd name="adj1" fmla="val 50000"/>
                <a:gd name="adj2" fmla="val 424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 : coins arrondis 14">
              <a:hlinkClick r:id="" action="ppaction://noaction"/>
              <a:extLst>
                <a:ext uri="{FF2B5EF4-FFF2-40B4-BE49-F238E27FC236}">
                  <a16:creationId xmlns:a16="http://schemas.microsoft.com/office/drawing/2014/main" id="{68BE0B6D-E8D9-4480-8575-3C7D1C139AFB}"/>
                </a:ext>
              </a:extLst>
            </p:cNvPr>
            <p:cNvSpPr/>
            <p:nvPr/>
          </p:nvSpPr>
          <p:spPr>
            <a:xfrm>
              <a:off x="3850904" y="3918306"/>
              <a:ext cx="1144402" cy="1052706"/>
            </a:xfrm>
            <a:prstGeom prst="round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Planifier le temps de travail hebdomadaire d’un salarié</a:t>
              </a:r>
            </a:p>
          </p:txBody>
        </p:sp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086EC7C0-B972-4D8E-A375-870459424F7D}"/>
                </a:ext>
              </a:extLst>
            </p:cNvPr>
            <p:cNvSpPr/>
            <p:nvPr/>
          </p:nvSpPr>
          <p:spPr>
            <a:xfrm>
              <a:off x="3540589" y="4217243"/>
              <a:ext cx="225674" cy="316523"/>
            </a:xfrm>
            <a:prstGeom prst="rightArrow">
              <a:avLst>
                <a:gd name="adj1" fmla="val 50000"/>
                <a:gd name="adj2" fmla="val 4244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hlinkClick r:id="rId4" action="ppaction://hlinksldjump"/>
              <a:extLst>
                <a:ext uri="{FF2B5EF4-FFF2-40B4-BE49-F238E27FC236}">
                  <a16:creationId xmlns:a16="http://schemas.microsoft.com/office/drawing/2014/main" id="{53269978-D187-4DD3-B3BB-DEA045DE5EB3}"/>
                </a:ext>
              </a:extLst>
            </p:cNvPr>
            <p:cNvSpPr/>
            <p:nvPr/>
          </p:nvSpPr>
          <p:spPr>
            <a:xfrm>
              <a:off x="2311473" y="3918306"/>
              <a:ext cx="1144402" cy="105270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Effectuer le paramétrage hebdomadaire multi-salarié</a:t>
              </a:r>
            </a:p>
          </p:txBody>
        </p:sp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413C1051-6E00-4A99-A10C-6F485E5F9970}"/>
                </a:ext>
              </a:extLst>
            </p:cNvPr>
            <p:cNvSpPr/>
            <p:nvPr/>
          </p:nvSpPr>
          <p:spPr>
            <a:xfrm>
              <a:off x="1991369" y="4217243"/>
              <a:ext cx="225674" cy="316523"/>
            </a:xfrm>
            <a:prstGeom prst="rightArrow">
              <a:avLst>
                <a:gd name="adj1" fmla="val 50000"/>
                <a:gd name="adj2" fmla="val 4244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4D8A9C4D-B3D0-44DF-8230-5A1FDEE14BD2}"/>
                </a:ext>
              </a:extLst>
            </p:cNvPr>
            <p:cNvSpPr/>
            <p:nvPr/>
          </p:nvSpPr>
          <p:spPr>
            <a:xfrm>
              <a:off x="738667" y="3918306"/>
              <a:ext cx="1144402" cy="1052706"/>
            </a:xfrm>
            <a:prstGeom prst="round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Effectuer le paramétrage annuel multi-salarié</a:t>
              </a:r>
            </a:p>
          </p:txBody>
        </p:sp>
        <p:sp>
          <p:nvSpPr>
            <p:cNvPr id="31" name="Rectangle : coins arrondis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2484B17B-8595-4514-9AE9-C64B29902E4E}"/>
                </a:ext>
              </a:extLst>
            </p:cNvPr>
            <p:cNvSpPr/>
            <p:nvPr/>
          </p:nvSpPr>
          <p:spPr>
            <a:xfrm>
              <a:off x="7129801" y="3537264"/>
              <a:ext cx="1144402" cy="828388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congé absence (hors maladie)</a:t>
              </a:r>
            </a:p>
          </p:txBody>
        </p:sp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DE1420D2-CC8F-4663-B370-A63E5040F604}"/>
                </a:ext>
              </a:extLst>
            </p:cNvPr>
            <p:cNvSpPr/>
            <p:nvPr/>
          </p:nvSpPr>
          <p:spPr>
            <a:xfrm>
              <a:off x="8422213" y="4217243"/>
              <a:ext cx="225674" cy="316523"/>
            </a:xfrm>
            <a:prstGeom prst="rightArrow">
              <a:avLst>
                <a:gd name="adj1" fmla="val 50000"/>
                <a:gd name="adj2" fmla="val 42448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D5139F3F-C6F1-4C83-A910-2D52850A44FB}"/>
                </a:ext>
              </a:extLst>
            </p:cNvPr>
            <p:cNvSpPr txBox="1"/>
            <p:nvPr/>
          </p:nvSpPr>
          <p:spPr>
            <a:xfrm>
              <a:off x="860168" y="3095497"/>
              <a:ext cx="2554146" cy="279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</a:rPr>
                <a:t>Paramétrage multi-salariés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C6043F6-2EB0-4F6C-8AFC-A537DAF48E16}"/>
                </a:ext>
              </a:extLst>
            </p:cNvPr>
            <p:cNvSpPr txBox="1"/>
            <p:nvPr/>
          </p:nvSpPr>
          <p:spPr>
            <a:xfrm>
              <a:off x="3954485" y="2937165"/>
              <a:ext cx="2554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</a:rPr>
                <a:t>Planification individuelle du temps de travail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143B5D2-21A3-4620-B3D3-1C5F3B7B4687}"/>
                </a:ext>
              </a:extLst>
            </p:cNvPr>
            <p:cNvSpPr txBox="1"/>
            <p:nvPr/>
          </p:nvSpPr>
          <p:spPr>
            <a:xfrm>
              <a:off x="7126867" y="2942706"/>
              <a:ext cx="2554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FF0000"/>
                  </a:solidFill>
                </a:rPr>
                <a:t>Suivi du temps de travail et traitement des absences</a:t>
              </a:r>
            </a:p>
          </p:txBody>
        </p:sp>
      </p:grpSp>
      <p:sp>
        <p:nvSpPr>
          <p:cNvPr id="22" name="Rectangle : coins arrondis 21">
            <a:hlinkClick r:id="" action="ppaction://noaction"/>
            <a:extLst>
              <a:ext uri="{FF2B5EF4-FFF2-40B4-BE49-F238E27FC236}">
                <a16:creationId xmlns:a16="http://schemas.microsoft.com/office/drawing/2014/main" id="{4BDE2468-2612-49DB-8A2F-2CB767028C66}"/>
              </a:ext>
            </a:extLst>
          </p:cNvPr>
          <p:cNvSpPr/>
          <p:nvPr/>
        </p:nvSpPr>
        <p:spPr>
          <a:xfrm>
            <a:off x="4128783" y="5355403"/>
            <a:ext cx="7225011" cy="4626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dirty="0"/>
              <a:t>Générer les plannings des salariés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6FF5047-3BF3-4FF5-B82D-F704175E8794}"/>
              </a:ext>
            </a:extLst>
          </p:cNvPr>
          <p:cNvSpPr/>
          <p:nvPr/>
        </p:nvSpPr>
        <p:spPr>
          <a:xfrm>
            <a:off x="8031882" y="4746292"/>
            <a:ext cx="396328" cy="3293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Diapo </a:t>
            </a:r>
            <a:r>
              <a:rPr lang="fr-FR" sz="1200" dirty="0">
                <a:solidFill>
                  <a:schemeClr val="tx1"/>
                </a:solidFill>
              </a:rPr>
              <a:t>7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A98E02F-35B8-4976-B0F8-1F47964C59A9}"/>
              </a:ext>
            </a:extLst>
          </p:cNvPr>
          <p:cNvSpPr/>
          <p:nvPr/>
        </p:nvSpPr>
        <p:spPr>
          <a:xfrm>
            <a:off x="7984837" y="3655912"/>
            <a:ext cx="396328" cy="3293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Diapo </a:t>
            </a:r>
            <a:r>
              <a:rPr lang="fr-FR" sz="1200" dirty="0">
                <a:solidFill>
                  <a:schemeClr val="tx1"/>
                </a:solidFill>
              </a:rPr>
              <a:t>3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F66646A-B0B9-49D0-8966-96697E8C92BC}"/>
              </a:ext>
            </a:extLst>
          </p:cNvPr>
          <p:cNvSpPr/>
          <p:nvPr/>
        </p:nvSpPr>
        <p:spPr>
          <a:xfrm>
            <a:off x="9895247" y="4429484"/>
            <a:ext cx="396328" cy="32930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dirty="0">
                <a:solidFill>
                  <a:schemeClr val="tx1"/>
                </a:solidFill>
              </a:rPr>
              <a:t>Diapo </a:t>
            </a:r>
            <a:r>
              <a:rPr lang="fr-FR" sz="1200" dirty="0">
                <a:solidFill>
                  <a:schemeClr val="tx1"/>
                </a:solidFill>
              </a:rPr>
              <a:t>14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D587AA83-59B2-4076-B877-26DE3BDCB07B}"/>
              </a:ext>
            </a:extLst>
          </p:cNvPr>
          <p:cNvSpPr txBox="1">
            <a:spLocks/>
          </p:cNvSpPr>
          <p:nvPr/>
        </p:nvSpPr>
        <p:spPr>
          <a:xfrm>
            <a:off x="838200" y="1963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Le bloc de fonctionnalités ISI RH</a:t>
            </a:r>
            <a:br>
              <a:rPr lang="fr-FR"/>
            </a:br>
            <a:r>
              <a:rPr lang="fr-FR"/>
              <a:t>« Temps de travail et traitement des absences»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37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5A5CDA-109A-4A58-98CE-77FDB56D0CC7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FC12007-9AF1-487C-B328-285339D597C0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DC7382-2225-40CD-B785-A4F6543938B8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64CAE3DB-1413-4A99-A098-11389CA9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766" y="1838498"/>
            <a:ext cx="8450323" cy="4194789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E0CDDE3-FFA9-47FF-BE9A-F9EB6C33B1CC}"/>
              </a:ext>
            </a:extLst>
          </p:cNvPr>
          <p:cNvSpPr/>
          <p:nvPr/>
        </p:nvSpPr>
        <p:spPr>
          <a:xfrm>
            <a:off x="0" y="1838498"/>
            <a:ext cx="3053542" cy="2173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ISIRH vous informe du nombre de jours de maintien de salaire et du nombre de jours d’indemnisation prévoyance auquel a droit le salarié en fonction de son ancienneté et de ses éventuels arrêts maladie précédents.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BE8EC2A-8EBD-4113-A28C-0486D0D8B98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053542" y="2925387"/>
            <a:ext cx="2626822" cy="145264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53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5A5CDA-109A-4A58-98CE-77FDB56D0CC7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FC12007-9AF1-487C-B328-285339D597C0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DC7382-2225-40CD-B785-A4F6543938B8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FE40415A-651E-4F40-8ED5-C2EA0F96D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84" y="2776951"/>
            <a:ext cx="8292625" cy="370110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6F51078-140A-4922-885E-950400EFAF0D}"/>
              </a:ext>
            </a:extLst>
          </p:cNvPr>
          <p:cNvSpPr/>
          <p:nvPr/>
        </p:nvSpPr>
        <p:spPr>
          <a:xfrm>
            <a:off x="1939636" y="1341120"/>
            <a:ext cx="4228407" cy="701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Indiquez le montant des IJSS, du PMSS et des rémunérations brutes des 12 derniers mois.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9F38E41-E7DE-4F48-88B1-E9BC5E61232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053840" y="2042491"/>
            <a:ext cx="318655" cy="186449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6281515E-3E9A-433C-9AE2-FC452C3383D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053840" y="2042491"/>
            <a:ext cx="2806931" cy="196424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7C7FDC0-EF18-4C5B-864D-E9CDFF008A6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053840" y="2042491"/>
            <a:ext cx="4228407" cy="191436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>
            <a:extLst>
              <a:ext uri="{FF2B5EF4-FFF2-40B4-BE49-F238E27FC236}">
                <a16:creationId xmlns:a16="http://schemas.microsoft.com/office/drawing/2014/main" id="{93F5F69E-646C-458A-8442-EB8E1774D24D}"/>
              </a:ext>
            </a:extLst>
          </p:cNvPr>
          <p:cNvSpPr/>
          <p:nvPr/>
        </p:nvSpPr>
        <p:spPr>
          <a:xfrm>
            <a:off x="9354413" y="4322619"/>
            <a:ext cx="402134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1708316-61DD-4AD4-8EB1-B41EC4147BCD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9555480" y="1972888"/>
            <a:ext cx="519796" cy="2349731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9D726718-9D83-42AC-97A1-DBFA04F8521C}"/>
              </a:ext>
            </a:extLst>
          </p:cNvPr>
          <p:cNvSpPr txBox="1"/>
          <p:nvPr/>
        </p:nvSpPr>
        <p:spPr>
          <a:xfrm>
            <a:off x="9533313" y="864066"/>
            <a:ext cx="216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Utiliser le bouton copier-coller pour répliquer les montants inscrits sur toutes les autres lignes.</a:t>
            </a:r>
          </a:p>
        </p:txBody>
      </p:sp>
      <p:pic>
        <p:nvPicPr>
          <p:cNvPr id="38" name="Graphique 37" descr="Ampoule et engrenage">
            <a:extLst>
              <a:ext uri="{FF2B5EF4-FFF2-40B4-BE49-F238E27FC236}">
                <a16:creationId xmlns:a16="http://schemas.microsoft.com/office/drawing/2014/main" id="{B1B793D1-BF56-403B-8BDC-43DC08973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8913" y="883920"/>
            <a:ext cx="914400" cy="9144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3D39E64E-9E49-4509-B48A-285AA24AB436}"/>
              </a:ext>
            </a:extLst>
          </p:cNvPr>
          <p:cNvSpPr/>
          <p:nvPr/>
        </p:nvSpPr>
        <p:spPr>
          <a:xfrm>
            <a:off x="1567995" y="6124"/>
            <a:ext cx="2449483" cy="747642"/>
          </a:xfrm>
          <a:prstGeom prst="rect">
            <a:avLst/>
          </a:prstGeom>
          <a:solidFill>
            <a:srgbClr val="A9D18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Uniquement si l’arrêt ouvre droit à indemnisation par la prévoyance</a:t>
            </a:r>
          </a:p>
        </p:txBody>
      </p:sp>
    </p:spTree>
    <p:extLst>
      <p:ext uri="{BB962C8B-B14F-4D97-AF65-F5344CB8AC3E}">
        <p14:creationId xmlns:p14="http://schemas.microsoft.com/office/powerpoint/2010/main" val="311840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512685-60F7-45B7-A0E5-5A7ECCEB6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49" y="2294317"/>
            <a:ext cx="8615132" cy="3709916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41AE698F-B983-4D7C-AA87-A9F180CDC203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D404803-6D61-438D-907E-226CF6633EEA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E3C6721-7CE2-4B59-9C16-AE38846912FF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ABF31C1-73C2-4CF9-9D75-DD3C99C12C03}"/>
              </a:ext>
            </a:extLst>
          </p:cNvPr>
          <p:cNvSpPr/>
          <p:nvPr/>
        </p:nvSpPr>
        <p:spPr>
          <a:xfrm>
            <a:off x="1567995" y="6124"/>
            <a:ext cx="2449483" cy="747642"/>
          </a:xfrm>
          <a:prstGeom prst="rect">
            <a:avLst/>
          </a:prstGeom>
          <a:solidFill>
            <a:srgbClr val="A9D18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Uniquement si l’arrêt ouvre droit à indemnisation par la prévoyance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DB07E19-7B34-41A6-9794-48BB2898B96B}"/>
              </a:ext>
            </a:extLst>
          </p:cNvPr>
          <p:cNvSpPr/>
          <p:nvPr/>
        </p:nvSpPr>
        <p:spPr>
          <a:xfrm>
            <a:off x="3986141" y="1217692"/>
            <a:ext cx="3624349" cy="701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Complétez les informations relatives à la situation actuelle du salarié.</a:t>
            </a:r>
          </a:p>
        </p:txBody>
      </p:sp>
    </p:spTree>
    <p:extLst>
      <p:ext uri="{BB962C8B-B14F-4D97-AF65-F5344CB8AC3E}">
        <p14:creationId xmlns:p14="http://schemas.microsoft.com/office/powerpoint/2010/main" val="3533820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112E03-AE55-4F0E-B313-6B019CCE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427" y="1348332"/>
            <a:ext cx="7132324" cy="3979025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95EFE3C-48B6-4C9E-B398-2FB1D15D5924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45871295-FF7D-40B7-8B4A-70F392B0E0C4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319438-588C-426F-BC7D-DB6CB89372FE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4722B24-36D5-4FBF-81AE-8B009AA908DC}"/>
              </a:ext>
            </a:extLst>
          </p:cNvPr>
          <p:cNvSpPr/>
          <p:nvPr/>
        </p:nvSpPr>
        <p:spPr>
          <a:xfrm>
            <a:off x="1567995" y="6124"/>
            <a:ext cx="2449483" cy="747642"/>
          </a:xfrm>
          <a:prstGeom prst="rect">
            <a:avLst/>
          </a:prstGeom>
          <a:solidFill>
            <a:srgbClr val="A9D18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Uniquement si l’arrêt ouvre droit à indemnisation par la prévoyance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D9A1B3B-53F3-4C66-8073-ADF61B5B9477}"/>
              </a:ext>
            </a:extLst>
          </p:cNvPr>
          <p:cNvSpPr/>
          <p:nvPr/>
        </p:nvSpPr>
        <p:spPr>
          <a:xfrm>
            <a:off x="4917166" y="338554"/>
            <a:ext cx="4686804" cy="701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ISIRH génère un formulaire de déclaration de sinistre rempli grâce aux informations renseignées.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4C3891E-13E8-4BFF-8CDC-D59F1BCC5085}"/>
              </a:ext>
            </a:extLst>
          </p:cNvPr>
          <p:cNvSpPr/>
          <p:nvPr/>
        </p:nvSpPr>
        <p:spPr>
          <a:xfrm>
            <a:off x="7329761" y="5689462"/>
            <a:ext cx="4794870" cy="881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envoyer », un nouveau mail s’ouvre dans lequel l’adresse mail de l’organisme de prévoyance est automatiquement renseignée en destinataire.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F4CBC26-506D-45F7-9CD7-94AC4124231D}"/>
              </a:ext>
            </a:extLst>
          </p:cNvPr>
          <p:cNvSpPr/>
          <p:nvPr/>
        </p:nvSpPr>
        <p:spPr>
          <a:xfrm>
            <a:off x="2869817" y="5710314"/>
            <a:ext cx="4094698" cy="8817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télécharger » et joignez le PDF ainsi obtenu en pièce jointe du mail à envoyer à l’organisme de prévoyance.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D76B1D9-85C2-4DF0-B714-D9CA3CE2A76E}"/>
              </a:ext>
            </a:extLst>
          </p:cNvPr>
          <p:cNvSpPr/>
          <p:nvPr/>
        </p:nvSpPr>
        <p:spPr>
          <a:xfrm>
            <a:off x="7393490" y="4981092"/>
            <a:ext cx="1037687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F98AB721-592B-4DA5-ACD7-92FDADE7752C}"/>
              </a:ext>
            </a:extLst>
          </p:cNvPr>
          <p:cNvSpPr/>
          <p:nvPr/>
        </p:nvSpPr>
        <p:spPr>
          <a:xfrm>
            <a:off x="8397925" y="4985698"/>
            <a:ext cx="884621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387770D-6677-4837-9191-54E011CF1A17}"/>
              </a:ext>
            </a:extLst>
          </p:cNvPr>
          <p:cNvCxnSpPr>
            <a:cxnSpLocks/>
          </p:cNvCxnSpPr>
          <p:nvPr/>
        </p:nvCxnSpPr>
        <p:spPr>
          <a:xfrm flipV="1">
            <a:off x="6888480" y="5327357"/>
            <a:ext cx="720436" cy="38295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4CF38AC-A593-4D7F-8967-B234465240D6}"/>
              </a:ext>
            </a:extLst>
          </p:cNvPr>
          <p:cNvCxnSpPr>
            <a:cxnSpLocks/>
          </p:cNvCxnSpPr>
          <p:nvPr/>
        </p:nvCxnSpPr>
        <p:spPr>
          <a:xfrm flipH="1" flipV="1">
            <a:off x="9049789" y="5327357"/>
            <a:ext cx="421178" cy="35610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39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BC3CA5D-E201-4DAB-8829-D2A95B387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9222" cy="162667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B639AA4-5A87-48A6-99F9-4534B261CFD8}"/>
              </a:ext>
            </a:extLst>
          </p:cNvPr>
          <p:cNvSpPr/>
          <p:nvPr/>
        </p:nvSpPr>
        <p:spPr>
          <a:xfrm>
            <a:off x="5705871" y="713958"/>
            <a:ext cx="845129" cy="7495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026BD33-A42A-41BD-B821-4B0378508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0077"/>
            <a:ext cx="12192000" cy="32488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20B3D0A-654C-48CF-869B-6273C7AC542C}"/>
              </a:ext>
            </a:extLst>
          </p:cNvPr>
          <p:cNvSpPr/>
          <p:nvPr/>
        </p:nvSpPr>
        <p:spPr>
          <a:xfrm>
            <a:off x="-78581" y="4725436"/>
            <a:ext cx="2111432" cy="1130663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135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A962895-9DEE-0478-084F-719946E6D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58" y="1573001"/>
            <a:ext cx="10527476" cy="528499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BA3FA6-A83B-4743-9895-C4278277F89C}"/>
              </a:ext>
            </a:extLst>
          </p:cNvPr>
          <p:cNvSpPr/>
          <p:nvPr/>
        </p:nvSpPr>
        <p:spPr>
          <a:xfrm>
            <a:off x="4351764" y="173030"/>
            <a:ext cx="6039145" cy="9143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remplir ». Les heures prévues sont reportées dans la colonne « réalisé ». Toutes les absences (congés payés, maternité, etc.) sont automatiquement prises en compte.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E2FC2F0-725C-458E-AA60-BB49227639A6}"/>
              </a:ext>
            </a:extLst>
          </p:cNvPr>
          <p:cNvSpPr/>
          <p:nvPr/>
        </p:nvSpPr>
        <p:spPr>
          <a:xfrm>
            <a:off x="6887679" y="1877763"/>
            <a:ext cx="721238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98F1F8D-ABA6-4A48-9E0B-C97629AF0EF9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248298" y="1087429"/>
            <a:ext cx="123039" cy="77370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3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8B7A5DCD-6022-B491-78F8-40CE15CAA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393" y="2065140"/>
            <a:ext cx="9116697" cy="4467849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BA3FA6-A83B-4743-9895-C4278277F89C}"/>
              </a:ext>
            </a:extLst>
          </p:cNvPr>
          <p:cNvSpPr/>
          <p:nvPr/>
        </p:nvSpPr>
        <p:spPr>
          <a:xfrm>
            <a:off x="4844985" y="681644"/>
            <a:ext cx="6039145" cy="7770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Consultez la légende : elle vous indique la correspondance entre les couleurs et les différents types d’absence.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98F1F8D-ABA6-4A48-9E0B-C97629AF0EF9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7193280" y="1458733"/>
            <a:ext cx="671278" cy="76907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70C624CB-3CAB-4D11-AF23-8FFFD99081DF}"/>
              </a:ext>
            </a:extLst>
          </p:cNvPr>
          <p:cNvSpPr/>
          <p:nvPr/>
        </p:nvSpPr>
        <p:spPr>
          <a:xfrm>
            <a:off x="6738049" y="2120559"/>
            <a:ext cx="532816" cy="43976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712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AE32F02-025A-4729-80AF-B860106E4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89" y="1257612"/>
            <a:ext cx="8334894" cy="4342776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BA3FA6-A83B-4743-9895-C4278277F89C}"/>
              </a:ext>
            </a:extLst>
          </p:cNvPr>
          <p:cNvSpPr/>
          <p:nvPr/>
        </p:nvSpPr>
        <p:spPr>
          <a:xfrm>
            <a:off x="172218" y="2722706"/>
            <a:ext cx="3212818" cy="11898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Double-cliquez sur une semaine pour ouvrir la semaine réalisée. Modifiez les horaires selon ceux réellement effectués.</a:t>
            </a:r>
          </a:p>
        </p:txBody>
      </p:sp>
      <p:pic>
        <p:nvPicPr>
          <p:cNvPr id="10" name="Graphique 9" descr="Ampoule et engrenage">
            <a:extLst>
              <a:ext uri="{FF2B5EF4-FFF2-40B4-BE49-F238E27FC236}">
                <a16:creationId xmlns:a16="http://schemas.microsoft.com/office/drawing/2014/main" id="{23F82878-DB02-4B1D-97E3-EEEB2195C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4" y="5893709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63B224-5CF8-4028-B62E-0DFB117FAFA5}"/>
              </a:ext>
            </a:extLst>
          </p:cNvPr>
          <p:cNvSpPr txBox="1"/>
          <p:nvPr/>
        </p:nvSpPr>
        <p:spPr>
          <a:xfrm>
            <a:off x="1057471" y="6058522"/>
            <a:ext cx="6389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En maintenant </a:t>
            </a:r>
            <a:r>
              <a:rPr lang="fr-FR" sz="1600" b="1" dirty="0"/>
              <a:t>cliqué puis en tirant le bord</a:t>
            </a:r>
            <a:r>
              <a:rPr lang="fr-FR" sz="1600" dirty="0"/>
              <a:t> inférieur ou supérieur de la période, vous pouvez rapidement en modifier l'horaire de début ou de fin.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268345-1AD3-416B-975D-E63D2F3DA3AD}"/>
              </a:ext>
            </a:extLst>
          </p:cNvPr>
          <p:cNvSpPr txBox="1"/>
          <p:nvPr/>
        </p:nvSpPr>
        <p:spPr>
          <a:xfrm>
            <a:off x="1684711" y="49891"/>
            <a:ext cx="10668000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/>
              <a:t>Vous avez le choix entre deux manières d’indiquer les heures réalisées quand elles diffèrent des heures prévues.</a:t>
            </a:r>
            <a:endParaRPr lang="fr-F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SOLUTION 1 : Renseigner les plages horaires dans le planning</a:t>
            </a:r>
          </a:p>
        </p:txBody>
      </p:sp>
    </p:spTree>
    <p:extLst>
      <p:ext uri="{BB962C8B-B14F-4D97-AF65-F5344CB8AC3E}">
        <p14:creationId xmlns:p14="http://schemas.microsoft.com/office/powerpoint/2010/main" val="354197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EBA3FA6-A83B-4743-9895-C4278277F89C}"/>
              </a:ext>
            </a:extLst>
          </p:cNvPr>
          <p:cNvSpPr/>
          <p:nvPr/>
        </p:nvSpPr>
        <p:spPr>
          <a:xfrm>
            <a:off x="8522" y="2317144"/>
            <a:ext cx="3740306" cy="14956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1. Cliquez dans la colonne « réal. » sur la ligne du jour pour lequel vous souhaitez inscrire des horaires de travail différents des horaires prévus.</a:t>
            </a:r>
          </a:p>
          <a:p>
            <a:r>
              <a:rPr lang="fr-FR" sz="1600" dirty="0">
                <a:solidFill>
                  <a:schemeClr val="tx1"/>
                </a:solidFill>
              </a:rPr>
              <a:t>2. Inscrivez le nombre d’heures réalisées.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263B224-5CF8-4028-B62E-0DFB117FAFA5}"/>
              </a:ext>
            </a:extLst>
          </p:cNvPr>
          <p:cNvSpPr txBox="1"/>
          <p:nvPr/>
        </p:nvSpPr>
        <p:spPr>
          <a:xfrm>
            <a:off x="1550693" y="5599816"/>
            <a:ext cx="6389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En cas de contrôle par l’Administration, vous devez pouvoir fournir le détail des heures de travail et pauses réalisées chaque jour. En complément de la solution n°2, vous pouvez utiliser le « planning d’auto-relevé ».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B268345-1AD3-416B-975D-E63D2F3DA3AD}"/>
              </a:ext>
            </a:extLst>
          </p:cNvPr>
          <p:cNvSpPr txBox="1"/>
          <p:nvPr/>
        </p:nvSpPr>
        <p:spPr>
          <a:xfrm>
            <a:off x="1995053" y="226429"/>
            <a:ext cx="8473441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</a:rPr>
              <a:t>SOLUTION 2 : Inscrire directement le nombre d’heures réalisées sur le planning annuel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B85C33F-5536-4C6D-8014-91A47B58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00" y="1517326"/>
            <a:ext cx="2259495" cy="316075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8E4BDEC2-9A83-4A93-94E5-87A8DF2CD8D5}"/>
              </a:ext>
            </a:extLst>
          </p:cNvPr>
          <p:cNvSpPr/>
          <p:nvPr/>
        </p:nvSpPr>
        <p:spPr>
          <a:xfrm>
            <a:off x="5325163" y="3302989"/>
            <a:ext cx="710155" cy="337987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89E8EFD-3BD1-4E2B-8A58-1D143E157A6F}"/>
              </a:ext>
            </a:extLst>
          </p:cNvPr>
          <p:cNvCxnSpPr>
            <a:cxnSpLocks/>
            <a:stCxn id="23" idx="3"/>
            <a:endCxn id="13" idx="2"/>
          </p:cNvCxnSpPr>
          <p:nvPr/>
        </p:nvCxnSpPr>
        <p:spPr>
          <a:xfrm>
            <a:off x="3748828" y="3064958"/>
            <a:ext cx="1576335" cy="40702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que 15" descr="Avertissement avec un remplissage uni">
            <a:extLst>
              <a:ext uri="{FF2B5EF4-FFF2-40B4-BE49-F238E27FC236}">
                <a16:creationId xmlns:a16="http://schemas.microsoft.com/office/drawing/2014/main" id="{C404F441-9260-4FB8-B6BE-7100E876C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814" y="5565649"/>
            <a:ext cx="914400" cy="9144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F69D0E4-A7C2-4078-995A-FC0BECDC7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63" t="6036" r="10108" b="84622"/>
          <a:stretch/>
        </p:blipFill>
        <p:spPr>
          <a:xfrm>
            <a:off x="6899440" y="3640975"/>
            <a:ext cx="5246917" cy="464871"/>
          </a:xfrm>
          <a:prstGeom prst="rect">
            <a:avLst/>
          </a:prstGeom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851C83BD-D877-4370-AF5C-90AB1F387F2F}"/>
              </a:ext>
            </a:extLst>
          </p:cNvPr>
          <p:cNvSpPr/>
          <p:nvPr/>
        </p:nvSpPr>
        <p:spPr>
          <a:xfrm>
            <a:off x="7556419" y="1933375"/>
            <a:ext cx="3931770" cy="9135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3. Cliquez sur « enregistrer ». </a:t>
            </a:r>
            <a:br>
              <a:rPr lang="fr-FR" sz="1600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ISIRH recalcule le nombre d’heures réalisées sur la semaine, le mois et l’année.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F33982B-5BB5-4EC2-93D0-895424172238}"/>
              </a:ext>
            </a:extLst>
          </p:cNvPr>
          <p:cNvSpPr/>
          <p:nvPr/>
        </p:nvSpPr>
        <p:spPr>
          <a:xfrm>
            <a:off x="7950900" y="3684799"/>
            <a:ext cx="837488" cy="35087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659B301D-6D0F-4CCB-AE4E-0C02C36C0A48}"/>
              </a:ext>
            </a:extLst>
          </p:cNvPr>
          <p:cNvCxnSpPr>
            <a:cxnSpLocks/>
            <a:stCxn id="26" idx="2"/>
            <a:endCxn id="27" idx="7"/>
          </p:cNvCxnSpPr>
          <p:nvPr/>
        </p:nvCxnSpPr>
        <p:spPr>
          <a:xfrm flipH="1">
            <a:off x="8665741" y="2846935"/>
            <a:ext cx="856563" cy="88924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063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6558591B-08E4-0160-2D12-DF8DE0D0F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22" y="425845"/>
            <a:ext cx="10527476" cy="528499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F1FC670-1D18-4804-8E2C-9D166A57D7E9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2550733" y="5325689"/>
            <a:ext cx="3854862" cy="60405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ED88351-5938-455F-9056-FB7EB88E23DB}"/>
              </a:ext>
            </a:extLst>
          </p:cNvPr>
          <p:cNvSpPr/>
          <p:nvPr/>
        </p:nvSpPr>
        <p:spPr>
          <a:xfrm>
            <a:off x="3469179" y="5929745"/>
            <a:ext cx="5872832" cy="7481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Visualisez le temps de travail effectivement réalisé chaque semaine, chaque mois et sur l’année par rapport au temps de travail prévu.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F6CA79-52CC-4764-BE18-A1D1FB714AD6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3264131" y="2499360"/>
            <a:ext cx="3141464" cy="343038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9B75A8C-E093-A2D6-1F83-08BAC4A428BE}"/>
              </a:ext>
            </a:extLst>
          </p:cNvPr>
          <p:cNvSpPr/>
          <p:nvPr/>
        </p:nvSpPr>
        <p:spPr>
          <a:xfrm>
            <a:off x="2726575" y="2421776"/>
            <a:ext cx="559724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F5C057-7606-4881-8747-60D7F9247F10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6405595" y="5325691"/>
            <a:ext cx="4578289" cy="60405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15875-6E34-0268-EFE4-58BFDE5F7148}"/>
              </a:ext>
            </a:extLst>
          </p:cNvPr>
          <p:cNvSpPr/>
          <p:nvPr/>
        </p:nvSpPr>
        <p:spPr>
          <a:xfrm>
            <a:off x="1969592" y="5261958"/>
            <a:ext cx="559724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B0FB59-9107-B137-27C3-6D79CEC7D556}"/>
              </a:ext>
            </a:extLst>
          </p:cNvPr>
          <p:cNvSpPr/>
          <p:nvPr/>
        </p:nvSpPr>
        <p:spPr>
          <a:xfrm>
            <a:off x="10942739" y="5267500"/>
            <a:ext cx="778206" cy="1052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92AB723-B192-4159-8B20-4AAEE956411C}"/>
              </a:ext>
            </a:extLst>
          </p:cNvPr>
          <p:cNvSpPr txBox="1"/>
          <p:nvPr/>
        </p:nvSpPr>
        <p:spPr>
          <a:xfrm>
            <a:off x="6373358" y="596915"/>
            <a:ext cx="5032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effectuer les paramétrages et la planification du temps de travail des salariés, RDV dans le module « Administration du personnel », bloc de fonctionnalités « Temps de travail et traitement des absences 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CBBB47-0624-423F-A6C5-A1C2B04C0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2362" cy="33528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430480-4463-4944-BB33-859F35EDF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98" y="2721970"/>
            <a:ext cx="6965002" cy="413603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F5B21E2-0819-4C49-A4F6-BF059AF59CAF}"/>
              </a:ext>
            </a:extLst>
          </p:cNvPr>
          <p:cNvSpPr/>
          <p:nvPr/>
        </p:nvSpPr>
        <p:spPr>
          <a:xfrm>
            <a:off x="90811" y="428488"/>
            <a:ext cx="1427647" cy="90709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9C25091-95E1-4979-AB2B-D1E0D5466F5F}"/>
              </a:ext>
            </a:extLst>
          </p:cNvPr>
          <p:cNvSpPr/>
          <p:nvPr/>
        </p:nvSpPr>
        <p:spPr>
          <a:xfrm>
            <a:off x="8889361" y="3115250"/>
            <a:ext cx="1799594" cy="113112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04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ED88351-5938-455F-9056-FB7EB88E23DB}"/>
              </a:ext>
            </a:extLst>
          </p:cNvPr>
          <p:cNvSpPr/>
          <p:nvPr/>
        </p:nvSpPr>
        <p:spPr>
          <a:xfrm>
            <a:off x="2124144" y="5343001"/>
            <a:ext cx="3971856" cy="7481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 la fin de chaque mois, visualisez le nombre d’heures majorées à payer au salarié.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75A8C-E093-A2D6-1F83-08BAC4A428BE}"/>
              </a:ext>
            </a:extLst>
          </p:cNvPr>
          <p:cNvSpPr/>
          <p:nvPr/>
        </p:nvSpPr>
        <p:spPr>
          <a:xfrm>
            <a:off x="2726575" y="2421776"/>
            <a:ext cx="559724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2E93E2-828C-D199-E7EB-3A1A2DD3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702" y="33818"/>
            <a:ext cx="10906298" cy="46059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0C15875-6E34-0268-EFE4-58BFDE5F7148}"/>
              </a:ext>
            </a:extLst>
          </p:cNvPr>
          <p:cNvSpPr/>
          <p:nvPr/>
        </p:nvSpPr>
        <p:spPr>
          <a:xfrm>
            <a:off x="2735778" y="4423840"/>
            <a:ext cx="250703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F6CA79-52CC-4764-BE18-A1D1FB714AD6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110072" y="4540217"/>
            <a:ext cx="336093" cy="80278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F5C057-7606-4881-8747-60D7F9247F10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>
          <a:xfrm flipV="1">
            <a:off x="4110072" y="4540217"/>
            <a:ext cx="2715364" cy="80278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F1FC670-1D18-4804-8E2C-9D166A57D7E9}"/>
              </a:ext>
            </a:extLst>
          </p:cNvPr>
          <p:cNvCxnSpPr>
            <a:cxnSpLocks/>
            <a:stCxn id="19" idx="0"/>
            <a:endCxn id="14" idx="2"/>
          </p:cNvCxnSpPr>
          <p:nvPr/>
        </p:nvCxnSpPr>
        <p:spPr>
          <a:xfrm flipH="1" flipV="1">
            <a:off x="2861130" y="4540217"/>
            <a:ext cx="1248942" cy="80278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7F55A-582F-3F17-E32B-466E569B058A}"/>
              </a:ext>
            </a:extLst>
          </p:cNvPr>
          <p:cNvSpPr/>
          <p:nvPr/>
        </p:nvSpPr>
        <p:spPr>
          <a:xfrm>
            <a:off x="4320948" y="4423840"/>
            <a:ext cx="250703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6E7AF-6214-C8CC-A5DC-126475F5C6DC}"/>
              </a:ext>
            </a:extLst>
          </p:cNvPr>
          <p:cNvSpPr/>
          <p:nvPr/>
        </p:nvSpPr>
        <p:spPr>
          <a:xfrm>
            <a:off x="6700084" y="4423840"/>
            <a:ext cx="250703" cy="1163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15355A-022E-86C4-89DD-F81FFA5B0A04}"/>
              </a:ext>
            </a:extLst>
          </p:cNvPr>
          <p:cNvSpPr txBox="1"/>
          <p:nvPr/>
        </p:nvSpPr>
        <p:spPr>
          <a:xfrm>
            <a:off x="8307896" y="5818262"/>
            <a:ext cx="37890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Les heures majorées à payer en fin de mois sont celles effectuées au-delà de 40 heures sur une semaine.</a:t>
            </a:r>
          </a:p>
        </p:txBody>
      </p:sp>
      <p:pic>
        <p:nvPicPr>
          <p:cNvPr id="29" name="Graphique 28" descr="Livre ouvert avec un remplissage uni">
            <a:extLst>
              <a:ext uri="{FF2B5EF4-FFF2-40B4-BE49-F238E27FC236}">
                <a16:creationId xmlns:a16="http://schemas.microsoft.com/office/drawing/2014/main" id="{F3EA773E-8D31-9374-68C7-13C6183CD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568" y="5776561"/>
            <a:ext cx="914400" cy="914400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B8E3FC2B-41A6-2100-249F-8C4227A8A06E}"/>
              </a:ext>
            </a:extLst>
          </p:cNvPr>
          <p:cNvSpPr/>
          <p:nvPr/>
        </p:nvSpPr>
        <p:spPr>
          <a:xfrm>
            <a:off x="2735778" y="1320065"/>
            <a:ext cx="309426" cy="116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87DE175-4C7D-E5A3-9C47-48556DF55B45}"/>
              </a:ext>
            </a:extLst>
          </p:cNvPr>
          <p:cNvSpPr/>
          <p:nvPr/>
        </p:nvSpPr>
        <p:spPr>
          <a:xfrm>
            <a:off x="4308230" y="1498221"/>
            <a:ext cx="309426" cy="116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85109827-545C-8A56-D058-263F59CB7CB2}"/>
              </a:ext>
            </a:extLst>
          </p:cNvPr>
          <p:cNvSpPr/>
          <p:nvPr/>
        </p:nvSpPr>
        <p:spPr>
          <a:xfrm>
            <a:off x="6679111" y="2312183"/>
            <a:ext cx="309426" cy="11637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8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EE883160-B76C-457D-885F-06086C344FC0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02650ACF-3AF6-458F-8975-1B8E68F9D99B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Suivre le temps de travail réalisé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F31A427-E9D1-4B11-9AEA-A6602DEF7AB4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3.1</a:t>
              </a:r>
            </a:p>
          </p:txBody>
        </p:sp>
      </p:grp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ED88351-5938-455F-9056-FB7EB88E23DB}"/>
              </a:ext>
            </a:extLst>
          </p:cNvPr>
          <p:cNvSpPr/>
          <p:nvPr/>
        </p:nvSpPr>
        <p:spPr>
          <a:xfrm>
            <a:off x="2188636" y="3636937"/>
            <a:ext cx="3985661" cy="9560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 la fin de l’année, visualisez le nombre d’heures majorées à 25% et le nombre d’heures majorées à 50% à payer au salarié.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15355A-022E-86C4-89DD-F81FFA5B0A04}"/>
              </a:ext>
            </a:extLst>
          </p:cNvPr>
          <p:cNvSpPr txBox="1"/>
          <p:nvPr/>
        </p:nvSpPr>
        <p:spPr>
          <a:xfrm>
            <a:off x="1584812" y="5465063"/>
            <a:ext cx="6162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Les heures majorées à payer en fin d’année sont celles qui viennent en dépassement de la durée de travail contractuelle annuelle. </a:t>
            </a:r>
            <a:br>
              <a:rPr lang="fr-FR" sz="1600" dirty="0"/>
            </a:br>
            <a:r>
              <a:rPr lang="fr-FR" sz="1600" dirty="0"/>
              <a:t>Les heures déjà comptabilisées dans les compteurs mensuels car étant effectuées au-delà de 40 h/semaine, ne sont pas décomptées ici pour qu’elles ne soient pas payées deux fois au salarié.</a:t>
            </a:r>
          </a:p>
        </p:txBody>
      </p:sp>
      <p:pic>
        <p:nvPicPr>
          <p:cNvPr id="29" name="Graphique 28" descr="Livre ouvert avec un remplissage uni">
            <a:extLst>
              <a:ext uri="{FF2B5EF4-FFF2-40B4-BE49-F238E27FC236}">
                <a16:creationId xmlns:a16="http://schemas.microsoft.com/office/drawing/2014/main" id="{F3EA773E-8D31-9374-68C7-13C6183CD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154" y="5669583"/>
            <a:ext cx="914400" cy="914400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5E92C003-76E3-A6A9-75E6-B70009B3FAEB}"/>
              </a:ext>
            </a:extLst>
          </p:cNvPr>
          <p:cNvGrpSpPr/>
          <p:nvPr/>
        </p:nvGrpSpPr>
        <p:grpSpPr>
          <a:xfrm>
            <a:off x="3038753" y="1467108"/>
            <a:ext cx="3674999" cy="1487105"/>
            <a:chOff x="4042331" y="2310121"/>
            <a:chExt cx="3674999" cy="148710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4B393547-BA0D-579C-2A25-29711A4ED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830"/>
            <a:stretch/>
          </p:blipFill>
          <p:spPr>
            <a:xfrm>
              <a:off x="4908348" y="2310121"/>
              <a:ext cx="2700467" cy="56717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ED2E93E2-828C-D199-E7EB-3A1A2DD34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292" t="89421" b="631"/>
            <a:stretch/>
          </p:blipFill>
          <p:spPr>
            <a:xfrm>
              <a:off x="4841473" y="2765190"/>
              <a:ext cx="2875857" cy="1032036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B230F543-8420-303C-9CE2-AA7144508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2331" y="2831768"/>
              <a:ext cx="857628" cy="956043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9B75A8C-E093-A2D6-1F83-08BAC4A428BE}"/>
              </a:ext>
            </a:extLst>
          </p:cNvPr>
          <p:cNvSpPr/>
          <p:nvPr/>
        </p:nvSpPr>
        <p:spPr>
          <a:xfrm>
            <a:off x="5150382" y="2551526"/>
            <a:ext cx="559724" cy="3760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C6E7AF-6214-C8CC-A5DC-126475F5C6DC}"/>
              </a:ext>
            </a:extLst>
          </p:cNvPr>
          <p:cNvSpPr/>
          <p:nvPr/>
        </p:nvSpPr>
        <p:spPr>
          <a:xfrm>
            <a:off x="6014906" y="2726423"/>
            <a:ext cx="563947" cy="201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2F6CA79-52CC-4764-BE18-A1D1FB714AD6}"/>
              </a:ext>
            </a:extLst>
          </p:cNvPr>
          <p:cNvCxnSpPr>
            <a:cxnSpLocks/>
            <a:stCxn id="19" idx="0"/>
            <a:endCxn id="6" idx="1"/>
          </p:cNvCxnSpPr>
          <p:nvPr/>
        </p:nvCxnSpPr>
        <p:spPr>
          <a:xfrm flipV="1">
            <a:off x="4181467" y="2739574"/>
            <a:ext cx="968915" cy="89736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FDEA9CB8-955B-B9AF-12FE-8F1250425AB0}"/>
              </a:ext>
            </a:extLst>
          </p:cNvPr>
          <p:cNvSpPr/>
          <p:nvPr/>
        </p:nvSpPr>
        <p:spPr>
          <a:xfrm>
            <a:off x="7858695" y="1959625"/>
            <a:ext cx="3718834" cy="19359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Tout au long de l’année, gardez un œil sur le contingent : les heures majorées car effectuées au-delà de 40 heures/semaine et celles majorées car effectuées en dépassement de la durée de travail contractuelle annuelle sont déduites au fur et à mesure.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1F5C057-7606-4881-8747-60D7F9247F10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6605237" y="2827023"/>
            <a:ext cx="1253458" cy="100599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10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5F47DB4-AC77-4844-9BBC-845AFE7FE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55971" cy="16184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184C3D-FB27-49AF-8BE6-2DF485DB6A11}"/>
              </a:ext>
            </a:extLst>
          </p:cNvPr>
          <p:cNvSpPr/>
          <p:nvPr/>
        </p:nvSpPr>
        <p:spPr>
          <a:xfrm>
            <a:off x="4514691" y="473240"/>
            <a:ext cx="845129" cy="5187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F54A35-09C5-4E24-9A9C-2F94F946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0077"/>
            <a:ext cx="12192000" cy="324889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2602BEC-8C9F-4B6F-9816-64ABCBE472A1}"/>
              </a:ext>
            </a:extLst>
          </p:cNvPr>
          <p:cNvSpPr/>
          <p:nvPr/>
        </p:nvSpPr>
        <p:spPr>
          <a:xfrm>
            <a:off x="6135271" y="4704873"/>
            <a:ext cx="2239696" cy="115283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18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08F2409-577B-4553-87D8-3339B36FA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6"/>
          <a:stretch/>
        </p:blipFill>
        <p:spPr>
          <a:xfrm>
            <a:off x="2595236" y="1780647"/>
            <a:ext cx="7782754" cy="453600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B808ECE-F553-463E-A6EE-0D71FD60D6F8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1FD40644-467C-4B0A-A25C-D9189A97EAB9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congé / absence (hors maladie)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D984150F-3A49-481D-A65E-27F7D350099E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3.2</a:t>
              </a:r>
            </a:p>
          </p:txBody>
        </p:sp>
      </p:grp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EE6A6D0-11C7-4BBC-BA16-0E986E0C7BB6}"/>
              </a:ext>
            </a:extLst>
          </p:cNvPr>
          <p:cNvSpPr/>
          <p:nvPr/>
        </p:nvSpPr>
        <p:spPr>
          <a:xfrm>
            <a:off x="2202975" y="537268"/>
            <a:ext cx="3560515" cy="76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ajouter » pour renseigner l’absence ou le congé d’un salarié.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B872CA7-FEA9-4D9F-810F-9DC7233D9BE0}"/>
              </a:ext>
            </a:extLst>
          </p:cNvPr>
          <p:cNvSpPr/>
          <p:nvPr/>
        </p:nvSpPr>
        <p:spPr>
          <a:xfrm>
            <a:off x="4471445" y="2654418"/>
            <a:ext cx="644185" cy="24949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FE1938C-82AB-480C-8345-EAE5F653CD2A}"/>
              </a:ext>
            </a:extLst>
          </p:cNvPr>
          <p:cNvSpPr/>
          <p:nvPr/>
        </p:nvSpPr>
        <p:spPr>
          <a:xfrm>
            <a:off x="8152117" y="530271"/>
            <a:ext cx="3560515" cy="7642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Vous pouvez exporter les données au format de votre choix.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C16225D-98E5-4564-AEDA-7D15EB879387}"/>
              </a:ext>
            </a:extLst>
          </p:cNvPr>
          <p:cNvSpPr/>
          <p:nvPr/>
        </p:nvSpPr>
        <p:spPr>
          <a:xfrm>
            <a:off x="7102624" y="2654418"/>
            <a:ext cx="750132" cy="24949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DB2E35E-60C9-4568-B174-F46FB1262455}"/>
              </a:ext>
            </a:extLst>
          </p:cNvPr>
          <p:cNvCxnSpPr>
            <a:cxnSpLocks/>
            <a:stCxn id="11" idx="2"/>
            <a:endCxn id="14" idx="7"/>
          </p:cNvCxnSpPr>
          <p:nvPr/>
        </p:nvCxnSpPr>
        <p:spPr>
          <a:xfrm flipH="1">
            <a:off x="7742902" y="1294539"/>
            <a:ext cx="2189473" cy="139641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24F743B-6E07-408D-8100-0038B7768C0D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3983233" y="1301536"/>
            <a:ext cx="810305" cy="1352882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82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9E7A53ED-6480-4BC0-982C-2AD25EF8A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6"/>
          <a:stretch/>
        </p:blipFill>
        <p:spPr>
          <a:xfrm>
            <a:off x="3908647" y="1301536"/>
            <a:ext cx="7782754" cy="4536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364732D-2CED-4DD9-A7B8-A78A3F4D72A4}"/>
              </a:ext>
            </a:extLst>
          </p:cNvPr>
          <p:cNvSpPr/>
          <p:nvPr/>
        </p:nvSpPr>
        <p:spPr>
          <a:xfrm>
            <a:off x="800896" y="1591507"/>
            <a:ext cx="2684909" cy="4831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1. Sélectionnez un salarié.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A202313D-B2F4-4E21-823C-B2795D5DA02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485805" y="1833105"/>
            <a:ext cx="2255519" cy="99830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DEED4B1-0DC7-4C48-8A1D-079D0AE01D80}"/>
              </a:ext>
            </a:extLst>
          </p:cNvPr>
          <p:cNvSpPr/>
          <p:nvPr/>
        </p:nvSpPr>
        <p:spPr>
          <a:xfrm>
            <a:off x="186753" y="2773932"/>
            <a:ext cx="3305592" cy="1917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2. Choisissez un type d’évènement dans le menu déroulant : congé d’adoption, de maternité, de paternité, congé parental d’éducation, congé payé, congé pour évènement familial, congé sabbatique, congé sans solde.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2C06E6A7-F47B-4196-90F6-F1FF7CC1AE85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492345" y="3732533"/>
            <a:ext cx="2248979" cy="27415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D4B8E23-8796-4A79-B14E-84B4ED507237}"/>
              </a:ext>
            </a:extLst>
          </p:cNvPr>
          <p:cNvSpPr/>
          <p:nvPr/>
        </p:nvSpPr>
        <p:spPr>
          <a:xfrm>
            <a:off x="500599" y="5447844"/>
            <a:ext cx="3083920" cy="10716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3. Renseignez les dates de début et de fin de l’évènement, et éventuellement les heures de début et de fin.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F324E82-794E-4D45-851B-90AB116B5A95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3584519" y="4384687"/>
            <a:ext cx="2228848" cy="159895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D6CB775-98A8-4A0B-B2DF-7EB5B40B1483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1B2BEF1-CE19-4060-A7BA-618238BB68CF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congé / absence (hors maladie)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9398E96-E510-44B5-8A47-B87A791C50B7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6527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E2961D-EBC8-40D6-8C3D-28334E06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46"/>
          <a:stretch/>
        </p:blipFill>
        <p:spPr>
          <a:xfrm>
            <a:off x="3797813" y="1397040"/>
            <a:ext cx="7789638" cy="45360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A1564D-92F9-4023-A6BF-83AA488A66E6}"/>
              </a:ext>
            </a:extLst>
          </p:cNvPr>
          <p:cNvSpPr/>
          <p:nvPr/>
        </p:nvSpPr>
        <p:spPr>
          <a:xfrm>
            <a:off x="545972" y="2090270"/>
            <a:ext cx="2684909" cy="686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Ajoutez librement toute information complémentaire.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BB1FDE4-D15B-4039-8639-8E6484F1C15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230881" y="2433360"/>
            <a:ext cx="3286297" cy="518160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E7168EA-9220-475B-B0EA-C75F4E6920E2}"/>
              </a:ext>
            </a:extLst>
          </p:cNvPr>
          <p:cNvSpPr/>
          <p:nvPr/>
        </p:nvSpPr>
        <p:spPr>
          <a:xfrm>
            <a:off x="420177" y="4023406"/>
            <a:ext cx="2904915" cy="686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Joignez les pièces justificatives de l’absence du salarié.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22EFAD1-5ED3-437C-AFF2-8EB746351F9F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3325092" y="3987840"/>
            <a:ext cx="3042457" cy="37865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CE9405B-0896-4F75-800F-A1E92BCFF728}"/>
              </a:ext>
            </a:extLst>
          </p:cNvPr>
          <p:cNvSpPr/>
          <p:nvPr/>
        </p:nvSpPr>
        <p:spPr>
          <a:xfrm>
            <a:off x="8167838" y="4382666"/>
            <a:ext cx="1336380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5A5CDA-109A-4A58-98CE-77FDB56D0CC7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FC12007-9AF1-487C-B328-285339D597C0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congé / absence (hors maladie)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DC7382-2225-40CD-B785-A4F6543938B8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7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754D742-18DE-45B9-87B2-8F38BF111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2824"/>
            <a:ext cx="12192000" cy="324889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2602BEC-8C9F-4B6F-9816-64ABCBE472A1}"/>
              </a:ext>
            </a:extLst>
          </p:cNvPr>
          <p:cNvSpPr/>
          <p:nvPr/>
        </p:nvSpPr>
        <p:spPr>
          <a:xfrm>
            <a:off x="8025031" y="4544161"/>
            <a:ext cx="2426838" cy="1152831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4404BBD6-CF82-4A6B-A052-801EF3263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55971" cy="161846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07236C7-5B93-47A4-8BA6-F8A349CAA84B}"/>
              </a:ext>
            </a:extLst>
          </p:cNvPr>
          <p:cNvSpPr/>
          <p:nvPr/>
        </p:nvSpPr>
        <p:spPr>
          <a:xfrm>
            <a:off x="4514691" y="1066217"/>
            <a:ext cx="845129" cy="5522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17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A2EBE8-7B59-4D0C-B6CF-7F9215E22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108" y="1558256"/>
            <a:ext cx="8352096" cy="4385269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A1564D-92F9-4023-A6BF-83AA488A66E6}"/>
              </a:ext>
            </a:extLst>
          </p:cNvPr>
          <p:cNvSpPr/>
          <p:nvPr/>
        </p:nvSpPr>
        <p:spPr>
          <a:xfrm>
            <a:off x="171796" y="2090270"/>
            <a:ext cx="3059085" cy="73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Cliquez sur « ajouter » pour renseigner un arrêt maladie.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BB1FDE4-D15B-4039-8639-8E6484F1C150}"/>
              </a:ext>
            </a:extLst>
          </p:cNvPr>
          <p:cNvCxnSpPr>
            <a:cxnSpLocks/>
            <a:stCxn id="6" idx="3"/>
            <a:endCxn id="14" idx="2"/>
          </p:cNvCxnSpPr>
          <p:nvPr/>
        </p:nvCxnSpPr>
        <p:spPr>
          <a:xfrm flipV="1">
            <a:off x="3230881" y="2244032"/>
            <a:ext cx="1800288" cy="214267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CCE9405B-0896-4F75-800F-A1E92BCFF728}"/>
              </a:ext>
            </a:extLst>
          </p:cNvPr>
          <p:cNvSpPr/>
          <p:nvPr/>
        </p:nvSpPr>
        <p:spPr>
          <a:xfrm>
            <a:off x="5031169" y="2054704"/>
            <a:ext cx="884621" cy="37865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5A5CDA-109A-4A58-98CE-77FDB56D0CC7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FC12007-9AF1-487C-B328-285339D597C0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DC7382-2225-40CD-B785-A4F6543938B8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59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B8572C0-E001-448D-994C-1F52E85F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949" y="1653947"/>
            <a:ext cx="6651765" cy="4179624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AA1564D-92F9-4023-A6BF-83AA488A66E6}"/>
              </a:ext>
            </a:extLst>
          </p:cNvPr>
          <p:cNvSpPr/>
          <p:nvPr/>
        </p:nvSpPr>
        <p:spPr>
          <a:xfrm>
            <a:off x="598517" y="1835346"/>
            <a:ext cx="2499360" cy="5980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1. Sélectionnez le salarié.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BB1FDE4-D15B-4039-8639-8E6484F1C15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3097877" y="2134353"/>
            <a:ext cx="1786436" cy="813894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B5A5CDA-109A-4A58-98CE-77FDB56D0CC7}"/>
              </a:ext>
            </a:extLst>
          </p:cNvPr>
          <p:cNvGrpSpPr/>
          <p:nvPr/>
        </p:nvGrpSpPr>
        <p:grpSpPr>
          <a:xfrm>
            <a:off x="0" y="0"/>
            <a:ext cx="1067506" cy="1252953"/>
            <a:chOff x="1775707" y="4039483"/>
            <a:chExt cx="1067506" cy="12529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FC12007-9AF1-487C-B328-285339D597C0}"/>
                </a:ext>
              </a:extLst>
            </p:cNvPr>
            <p:cNvSpPr/>
            <p:nvPr/>
          </p:nvSpPr>
          <p:spPr>
            <a:xfrm>
              <a:off x="1775707" y="4378037"/>
              <a:ext cx="1067506" cy="914399"/>
            </a:xfrm>
            <a:prstGeom prst="roundRect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fr-FR" sz="1200" dirty="0"/>
                <a:t>Traiter un arrêt maladie / accident de travail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EDC7382-2225-40CD-B785-A4F6543938B8}"/>
                </a:ext>
              </a:extLst>
            </p:cNvPr>
            <p:cNvSpPr txBox="1"/>
            <p:nvPr/>
          </p:nvSpPr>
          <p:spPr>
            <a:xfrm>
              <a:off x="1822141" y="4039483"/>
              <a:ext cx="974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Etape 3.3</a:t>
              </a: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65B4886-C44B-4C76-A352-15A9CFD8BFD3}"/>
              </a:ext>
            </a:extLst>
          </p:cNvPr>
          <p:cNvSpPr/>
          <p:nvPr/>
        </p:nvSpPr>
        <p:spPr>
          <a:xfrm>
            <a:off x="335280" y="3218028"/>
            <a:ext cx="2646217" cy="8662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2. Choisissez le type d’évènement dans le menu déroulant.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42AA66C-0A26-4D05-AFAE-8EF45BDC9863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981497" y="3651174"/>
            <a:ext cx="3280758" cy="89782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719DC85-5E54-44CC-8C91-16EACC14C412}"/>
              </a:ext>
            </a:extLst>
          </p:cNvPr>
          <p:cNvSpPr/>
          <p:nvPr/>
        </p:nvSpPr>
        <p:spPr>
          <a:xfrm>
            <a:off x="673333" y="4926963"/>
            <a:ext cx="2646217" cy="652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3. Inscrivez les dates de début et fin de l’arrêt.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E3E1E4D-31AE-4CD1-A88A-B3814D35D42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319550" y="5063887"/>
            <a:ext cx="1564763" cy="189328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2608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1020</Words>
  <Application>Microsoft Office PowerPoint</Application>
  <PresentationFormat>Grand écran</PresentationFormat>
  <Paragraphs>86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Aude Durand</dc:creator>
  <cp:lastModifiedBy>Aude Durand</cp:lastModifiedBy>
  <cp:revision>3</cp:revision>
  <dcterms:created xsi:type="dcterms:W3CDTF">2022-02-24T11:19:40Z</dcterms:created>
  <dcterms:modified xsi:type="dcterms:W3CDTF">2022-05-10T14:47:02Z</dcterms:modified>
</cp:coreProperties>
</file>